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jpg" ContentType="image/jpg"/>
  <Override PartName="/ppt/slides/slide7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1430000" cy="11899900"/>
  <p:notesSz cx="11430000" cy="118999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
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451762" y="1706314"/>
            <a:ext cx="8526475" cy="1435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766127" y="3434794"/>
            <a:ext cx="9897744" cy="67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50" b="0" i="1">
                <a:solidFill>
                  <a:srgbClr val="E4DFDE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429999" cy="1189670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0"/>
            <a:ext cx="11430000" cy="11896725"/>
          </a:xfrm>
          <a:custGeom>
            <a:avLst/>
            <a:gdLst/>
            <a:ahLst/>
            <a:cxnLst/>
            <a:rect l="l" t="t" r="r" b="b"/>
            <a:pathLst>
              <a:path w="11430000" h="11896725">
                <a:moveTo>
                  <a:pt x="11430000" y="11896725"/>
                </a:moveTo>
                <a:lnTo>
                  <a:pt x="0" y="11896725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11896725"/>
                </a:lnTo>
                <a:close/>
              </a:path>
            </a:pathLst>
          </a:custGeom>
          <a:solidFill>
            <a:srgbClr val="0C0C0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4762" y="4762"/>
            <a:ext cx="11420475" cy="11887200"/>
          </a:xfrm>
          <a:custGeom>
            <a:avLst/>
            <a:gdLst/>
            <a:ahLst/>
            <a:cxnLst/>
            <a:rect l="l" t="t" r="r" b="b"/>
            <a:pathLst>
              <a:path w="11420475" h="11887200">
                <a:moveTo>
                  <a:pt x="0" y="0"/>
                </a:moveTo>
                <a:lnTo>
                  <a:pt x="11420475" y="0"/>
                </a:lnTo>
                <a:lnTo>
                  <a:pt x="11420475" y="11887200"/>
                </a:lnTo>
                <a:lnTo>
                  <a:pt x="0" y="11887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56505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7150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88645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429999" cy="600074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0"/>
            <a:ext cx="11430000" cy="6000750"/>
          </a:xfrm>
          <a:custGeom>
            <a:avLst/>
            <a:gdLst/>
            <a:ahLst/>
            <a:cxnLst/>
            <a:rect l="l" t="t" r="r" b="b"/>
            <a:pathLst>
              <a:path w="11430000" h="6000750">
                <a:moveTo>
                  <a:pt x="11430000" y="6000750"/>
                </a:moveTo>
                <a:lnTo>
                  <a:pt x="0" y="6000750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6000750"/>
                </a:lnTo>
                <a:close/>
              </a:path>
            </a:pathLst>
          </a:custGeom>
          <a:solidFill>
            <a:srgbClr val="0C0C0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4762" y="4762"/>
            <a:ext cx="11420475" cy="5991225"/>
          </a:xfrm>
          <a:custGeom>
            <a:avLst/>
            <a:gdLst/>
            <a:ahLst/>
            <a:cxnLst/>
            <a:rect l="l" t="t" r="r" b="b"/>
            <a:pathLst>
              <a:path w="11420475" h="5991225">
                <a:moveTo>
                  <a:pt x="0" y="0"/>
                </a:moveTo>
                <a:lnTo>
                  <a:pt x="11420475" y="0"/>
                </a:lnTo>
                <a:lnTo>
                  <a:pt x="11420475" y="5991225"/>
                </a:lnTo>
                <a:lnTo>
                  <a:pt x="0" y="5991225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56505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75863" y="1446434"/>
            <a:ext cx="8678272" cy="572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71500" y="1383093"/>
            <a:ext cx="1028700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886200" y="5592508"/>
            <a:ext cx="36576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715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2296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1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5427980" marR="5080" indent="-1232535">
              <a:lnSpc>
                <a:spcPct val="107600"/>
              </a:lnSpc>
              <a:spcBef>
                <a:spcPts val="95"/>
              </a:spcBef>
            </a:pPr>
            <a:r>
              <a:rPr dirty="0" spc="-265"/>
              <a:t>Business </a:t>
            </a:r>
            <a:r>
              <a:rPr dirty="0" spc="-180"/>
              <a:t>Model</a:t>
            </a:r>
            <a:r>
              <a:rPr dirty="0" spc="-610"/>
              <a:t> </a:t>
            </a:r>
            <a:r>
              <a:rPr dirty="0" spc="-120"/>
              <a:t>of  </a:t>
            </a:r>
            <a:r>
              <a:rPr dirty="0" spc="-215"/>
              <a:t>Shopify: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subTitle" idx="4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5582285" marR="5080" indent="-1323975">
              <a:lnSpc>
                <a:spcPct val="146600"/>
              </a:lnSpc>
              <a:spcBef>
                <a:spcPts val="90"/>
              </a:spcBef>
            </a:pPr>
            <a:r>
              <a:rPr dirty="0" spc="-20"/>
              <a:t>In</a:t>
            </a:r>
            <a:r>
              <a:rPr dirty="0" spc="-90"/>
              <a:t> </a:t>
            </a:r>
            <a:r>
              <a:rPr dirty="0" spc="30"/>
              <a:t>this</a:t>
            </a:r>
            <a:r>
              <a:rPr dirty="0" spc="-105"/>
              <a:t> </a:t>
            </a:r>
            <a:r>
              <a:rPr dirty="0" spc="5"/>
              <a:t>presentation,</a:t>
            </a:r>
            <a:r>
              <a:rPr dirty="0" spc="-130"/>
              <a:t> </a:t>
            </a:r>
            <a:r>
              <a:rPr dirty="0" spc="-20"/>
              <a:t>we</a:t>
            </a:r>
            <a:r>
              <a:rPr dirty="0" spc="-120"/>
              <a:t> </a:t>
            </a:r>
            <a:r>
              <a:rPr dirty="0" spc="35"/>
              <a:t>will</a:t>
            </a:r>
            <a:r>
              <a:rPr dirty="0" spc="-105"/>
              <a:t> </a:t>
            </a:r>
            <a:r>
              <a:rPr dirty="0" spc="-5"/>
              <a:t>explore</a:t>
            </a:r>
            <a:r>
              <a:rPr dirty="0" spc="-125"/>
              <a:t> </a:t>
            </a:r>
            <a:r>
              <a:rPr dirty="0" spc="-5"/>
              <a:t>Shopify's</a:t>
            </a:r>
            <a:r>
              <a:rPr dirty="0" spc="-100"/>
              <a:t> </a:t>
            </a:r>
            <a:r>
              <a:rPr dirty="0" spc="-15"/>
              <a:t>business</a:t>
            </a:r>
            <a:r>
              <a:rPr dirty="0" spc="-105"/>
              <a:t> </a:t>
            </a:r>
            <a:r>
              <a:rPr dirty="0"/>
              <a:t>model</a:t>
            </a:r>
            <a:r>
              <a:rPr dirty="0" spc="-105"/>
              <a:t> </a:t>
            </a:r>
            <a:r>
              <a:rPr dirty="0" spc="-15"/>
              <a:t>and</a:t>
            </a:r>
            <a:r>
              <a:rPr dirty="0" spc="-80"/>
              <a:t> </a:t>
            </a:r>
            <a:r>
              <a:rPr dirty="0"/>
              <a:t>how  </a:t>
            </a:r>
            <a:r>
              <a:rPr dirty="0" spc="35" i="1"/>
              <a:t>its</a:t>
            </a:r>
            <a:r>
              <a:rPr dirty="0" spc="-110" i="1"/>
              <a:t> </a:t>
            </a:r>
            <a:r>
              <a:rPr dirty="0" spc="-25" i="1"/>
              <a:t>users</a:t>
            </a:r>
            <a:r>
              <a:rPr dirty="0" spc="-105" i="1"/>
              <a:t> </a:t>
            </a:r>
            <a:r>
              <a:rPr dirty="0" spc="-5" i="1"/>
              <a:t>generate</a:t>
            </a:r>
            <a:r>
              <a:rPr dirty="0" spc="-125" i="1"/>
              <a:t> </a:t>
            </a:r>
            <a:r>
              <a:rPr dirty="0" spc="-10" i="1"/>
              <a:t>revenue</a:t>
            </a:r>
            <a:r>
              <a:rPr dirty="0" spc="-125" i="1"/>
              <a:t> </a:t>
            </a:r>
            <a:r>
              <a:rPr dirty="0" spc="30" i="1"/>
              <a:t>through</a:t>
            </a:r>
            <a:r>
              <a:rPr dirty="0" spc="-90" i="1"/>
              <a:t> </a:t>
            </a:r>
            <a:r>
              <a:rPr dirty="0" spc="30" i="1"/>
              <a:t>it.</a:t>
            </a: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4286249" cy="60007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75863" y="446309"/>
            <a:ext cx="6159500" cy="57213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90"/>
              <a:t>The</a:t>
            </a:r>
            <a:r>
              <a:rPr dirty="0" spc="-285"/>
              <a:t> </a:t>
            </a:r>
            <a:r>
              <a:rPr dirty="0" spc="-180"/>
              <a:t>Business</a:t>
            </a:r>
            <a:r>
              <a:rPr dirty="0" spc="-280"/>
              <a:t> </a:t>
            </a:r>
            <a:r>
              <a:rPr dirty="0" spc="-120"/>
              <a:t>Model</a:t>
            </a:r>
            <a:r>
              <a:rPr dirty="0" spc="-300"/>
              <a:t> </a:t>
            </a:r>
            <a:r>
              <a:rPr dirty="0" spc="-70"/>
              <a:t>of</a:t>
            </a:r>
            <a:r>
              <a:rPr dirty="0" spc="-335"/>
              <a:t> </a:t>
            </a:r>
            <a:r>
              <a:rPr dirty="0" spc="-125"/>
              <a:t>Shopify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095500" y="1457325"/>
            <a:ext cx="7239000" cy="7972425"/>
            <a:chOff x="2095500" y="1457325"/>
            <a:chExt cx="7239000" cy="7972425"/>
          </a:xfrm>
        </p:grpSpPr>
        <p:sp>
          <p:nvSpPr>
            <p:cNvPr id="4" name="object 4"/>
            <p:cNvSpPr/>
            <p:nvPr/>
          </p:nvSpPr>
          <p:spPr>
            <a:xfrm>
              <a:off x="2095500" y="1457325"/>
              <a:ext cx="2914649" cy="291463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6419850" y="1457325"/>
              <a:ext cx="2914649" cy="291463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095500" y="6515100"/>
              <a:ext cx="2914649" cy="291464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6419850" y="6515100"/>
              <a:ext cx="2914649" cy="291464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43611" y="4512627"/>
            <a:ext cx="3778250" cy="143256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44450">
              <a:lnSpc>
                <a:spcPct val="100000"/>
              </a:lnSpc>
              <a:spcBef>
                <a:spcPts val="90"/>
              </a:spcBef>
            </a:pPr>
            <a:r>
              <a:rPr dirty="0" sz="1800" spc="-65" b="1">
                <a:solidFill>
                  <a:srgbClr val="FFFFFF"/>
                </a:solidFill>
                <a:latin typeface="Arial"/>
                <a:cs typeface="Arial"/>
              </a:rPr>
              <a:t>E-commerce</a:t>
            </a:r>
            <a:r>
              <a:rPr dirty="0" sz="1800" spc="-1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5" b="1">
                <a:solidFill>
                  <a:srgbClr val="FFFFFF"/>
                </a:solidFill>
                <a:latin typeface="Arial"/>
                <a:cs typeface="Arial"/>
              </a:rPr>
              <a:t>Platform</a:t>
            </a:r>
            <a:endParaRPr sz="1800">
              <a:latin typeface="Arial"/>
              <a:cs typeface="Arial"/>
            </a:endParaRPr>
          </a:p>
          <a:p>
            <a:pPr algn="ctr" marL="12700" marR="5080">
              <a:lnSpc>
                <a:spcPct val="154000"/>
              </a:lnSpc>
              <a:spcBef>
                <a:spcPts val="1160"/>
              </a:spcBef>
            </a:pP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is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E4DFDE"/>
                </a:solidFill>
                <a:latin typeface="Arial"/>
                <a:cs typeface="Arial"/>
              </a:rPr>
              <a:t>an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e-commerce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platform</a:t>
            </a:r>
            <a:r>
              <a:rPr dirty="0" sz="1400" spc="-11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that</a:t>
            </a:r>
            <a:r>
              <a:rPr dirty="0" sz="1400" spc="-11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allows 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individuals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</a:t>
            </a:r>
            <a:r>
              <a:rPr dirty="0" sz="1400" spc="-7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companies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7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create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E4DFDE"/>
                </a:solidFill>
                <a:latin typeface="Arial"/>
                <a:cs typeface="Arial"/>
              </a:rPr>
              <a:t>an</a:t>
            </a:r>
            <a:r>
              <a:rPr dirty="0" sz="1400" spc="-7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online 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store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</a:t>
            </a:r>
            <a:r>
              <a:rPr dirty="0" sz="1400" spc="-7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sell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their</a:t>
            </a:r>
            <a:r>
              <a:rPr dirty="0" sz="1400" spc="-12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products.</a:t>
            </a:r>
            <a:endParaRPr sz="14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884465" y="4512627"/>
            <a:ext cx="3973195" cy="143256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22225">
              <a:lnSpc>
                <a:spcPct val="100000"/>
              </a:lnSpc>
              <a:spcBef>
                <a:spcPts val="90"/>
              </a:spcBef>
            </a:pPr>
            <a:r>
              <a:rPr dirty="0" sz="1800" spc="-90" b="1">
                <a:solidFill>
                  <a:srgbClr val="FFFFFF"/>
                </a:solidFill>
                <a:latin typeface="Arial"/>
                <a:cs typeface="Arial"/>
              </a:rPr>
              <a:t>Dropshipping</a:t>
            </a:r>
            <a:r>
              <a:rPr dirty="0" sz="1800" spc="-1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0" b="1">
                <a:solidFill>
                  <a:srgbClr val="FFFFFF"/>
                </a:solidFill>
                <a:latin typeface="Arial"/>
                <a:cs typeface="Arial"/>
              </a:rPr>
              <a:t>Integration</a:t>
            </a:r>
            <a:endParaRPr sz="1800">
              <a:latin typeface="Arial"/>
              <a:cs typeface="Arial"/>
            </a:endParaRPr>
          </a:p>
          <a:p>
            <a:pPr algn="ctr" marL="12700" marR="5080" indent="10795">
              <a:lnSpc>
                <a:spcPct val="154000"/>
              </a:lnSpc>
              <a:spcBef>
                <a:spcPts val="1160"/>
              </a:spcBef>
            </a:pP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also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integrates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with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a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variety </a:t>
            </a:r>
            <a:r>
              <a:rPr dirty="0" sz="1400" spc="65">
                <a:solidFill>
                  <a:srgbClr val="E4DFDE"/>
                </a:solidFill>
                <a:latin typeface="Arial"/>
                <a:cs typeface="Arial"/>
              </a:rPr>
              <a:t>of </a:t>
            </a:r>
            <a:r>
              <a:rPr dirty="0" sz="1400" spc="70">
                <a:solidFill>
                  <a:srgbClr val="E4DFDE"/>
                </a:solidFill>
                <a:latin typeface="Arial"/>
                <a:cs typeface="Arial"/>
              </a:rPr>
              <a:t>third- 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party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applications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7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10">
                <a:solidFill>
                  <a:srgbClr val="E4DFDE"/>
                </a:solidFill>
                <a:latin typeface="Arial"/>
                <a:cs typeface="Arial"/>
              </a:rPr>
              <a:t>make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dropshipping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10">
                <a:solidFill>
                  <a:srgbClr val="E4DFDE"/>
                </a:solidFill>
                <a:latin typeface="Arial"/>
                <a:cs typeface="Arial"/>
              </a:rPr>
              <a:t>easy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for 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its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10">
                <a:solidFill>
                  <a:srgbClr val="E4DFDE"/>
                </a:solidFill>
                <a:latin typeface="Arial"/>
                <a:cs typeface="Arial"/>
              </a:rPr>
              <a:t>users.</a:t>
            </a:r>
            <a:endParaRPr sz="14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558029" y="9570402"/>
            <a:ext cx="3968750" cy="143256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22860">
              <a:lnSpc>
                <a:spcPct val="100000"/>
              </a:lnSpc>
              <a:spcBef>
                <a:spcPts val="90"/>
              </a:spcBef>
            </a:pPr>
            <a:r>
              <a:rPr dirty="0" sz="1800" spc="-75" b="1">
                <a:solidFill>
                  <a:srgbClr val="FFFFFF"/>
                </a:solidFill>
                <a:latin typeface="Arial"/>
                <a:cs typeface="Arial"/>
              </a:rPr>
              <a:t>Customizable</a:t>
            </a:r>
            <a:r>
              <a:rPr dirty="0" sz="1800" spc="-1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70" b="1">
                <a:solidFill>
                  <a:srgbClr val="FFFFFF"/>
                </a:solidFill>
                <a:latin typeface="Arial"/>
                <a:cs typeface="Arial"/>
              </a:rPr>
              <a:t>Storefronts</a:t>
            </a:r>
            <a:endParaRPr sz="1800">
              <a:latin typeface="Arial"/>
              <a:cs typeface="Arial"/>
            </a:endParaRPr>
          </a:p>
          <a:p>
            <a:pPr algn="ctr" marL="12700" marR="5080">
              <a:lnSpc>
                <a:spcPct val="151800"/>
              </a:lnSpc>
              <a:spcBef>
                <a:spcPts val="1270"/>
              </a:spcBef>
            </a:pP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provides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customizable</a:t>
            </a:r>
            <a:r>
              <a:rPr dirty="0" sz="1400" spc="-11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storefronts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for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its 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users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6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10">
                <a:solidFill>
                  <a:srgbClr val="E4DFDE"/>
                </a:solidFill>
                <a:latin typeface="Arial"/>
                <a:cs typeface="Arial"/>
              </a:rPr>
              <a:t>make</a:t>
            </a:r>
            <a:r>
              <a:rPr dirty="0" sz="1400" spc="-11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their</a:t>
            </a:r>
            <a:r>
              <a:rPr dirty="0" sz="1400" spc="-12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business</a:t>
            </a:r>
            <a:r>
              <a:rPr dirty="0" sz="1400" spc="-8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stand</a:t>
            </a:r>
            <a:r>
              <a:rPr dirty="0" sz="1400" spc="-6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out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from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the 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competition.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950988" y="9570402"/>
            <a:ext cx="3813810" cy="143256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45720">
              <a:lnSpc>
                <a:spcPct val="100000"/>
              </a:lnSpc>
              <a:spcBef>
                <a:spcPts val="90"/>
              </a:spcBef>
            </a:pPr>
            <a:r>
              <a:rPr dirty="0" sz="1800" spc="-60" b="1">
                <a:solidFill>
                  <a:srgbClr val="FFFFFF"/>
                </a:solidFill>
                <a:latin typeface="Arial"/>
                <a:cs typeface="Arial"/>
              </a:rPr>
              <a:t>Analytics </a:t>
            </a:r>
            <a:r>
              <a:rPr dirty="0" sz="1800" spc="-30" b="1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1800" spc="-254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75" b="1">
                <a:solidFill>
                  <a:srgbClr val="FFFFFF"/>
                </a:solidFill>
                <a:latin typeface="Arial"/>
                <a:cs typeface="Arial"/>
              </a:rPr>
              <a:t>Metrics</a:t>
            </a:r>
            <a:endParaRPr sz="1800">
              <a:latin typeface="Arial"/>
              <a:cs typeface="Arial"/>
            </a:endParaRPr>
          </a:p>
          <a:p>
            <a:pPr algn="ctr" marL="12700" marR="5080">
              <a:lnSpc>
                <a:spcPct val="151800"/>
              </a:lnSpc>
              <a:spcBef>
                <a:spcPts val="1270"/>
              </a:spcBef>
            </a:pP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provides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analytics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</a:t>
            </a:r>
            <a:r>
              <a:rPr dirty="0" sz="1400" spc="-6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metrics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5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allow 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users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6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track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their</a:t>
            </a:r>
            <a:r>
              <a:rPr dirty="0" sz="1400" spc="-12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sales,</a:t>
            </a:r>
            <a:r>
              <a:rPr dirty="0" sz="1400" spc="-11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inventory,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</a:t>
            </a:r>
            <a:r>
              <a:rPr dirty="0" sz="1400" spc="-7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other  </a:t>
            </a:r>
            <a:r>
              <a:rPr dirty="0" sz="1400" spc="-5">
                <a:solidFill>
                  <a:srgbClr val="E4DFDE"/>
                </a:solidFill>
                <a:latin typeface="Arial"/>
                <a:cs typeface="Arial"/>
              </a:rPr>
              <a:t>key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performance</a:t>
            </a:r>
            <a:r>
              <a:rPr dirty="0" sz="1400" spc="-21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indicators.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429999" cy="759140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0"/>
            <a:ext cx="11430000" cy="7591425"/>
          </a:xfrm>
          <a:custGeom>
            <a:avLst/>
            <a:gdLst/>
            <a:ahLst/>
            <a:cxnLst/>
            <a:rect l="l" t="t" r="r" b="b"/>
            <a:pathLst>
              <a:path w="11430000" h="7591425">
                <a:moveTo>
                  <a:pt x="11430000" y="7591425"/>
                </a:moveTo>
                <a:lnTo>
                  <a:pt x="0" y="7591425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7591425"/>
                </a:lnTo>
                <a:close/>
              </a:path>
            </a:pathLst>
          </a:custGeom>
          <a:solidFill>
            <a:srgbClr val="0C0C0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762" y="4762"/>
            <a:ext cx="11420475" cy="7581900"/>
          </a:xfrm>
          <a:custGeom>
            <a:avLst/>
            <a:gdLst/>
            <a:ahLst/>
            <a:cxnLst/>
            <a:rect l="l" t="t" r="r" b="b"/>
            <a:pathLst>
              <a:path w="11420475" h="7581900">
                <a:moveTo>
                  <a:pt x="0" y="0"/>
                </a:moveTo>
                <a:lnTo>
                  <a:pt x="11420475" y="0"/>
                </a:lnTo>
                <a:lnTo>
                  <a:pt x="11420475" y="7581900"/>
                </a:lnTo>
                <a:lnTo>
                  <a:pt x="0" y="75819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56505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75863" y="446309"/>
            <a:ext cx="5686425" cy="57213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35"/>
              <a:t>Revenue </a:t>
            </a:r>
            <a:r>
              <a:rPr dirty="0" spc="-120"/>
              <a:t>Streams </a:t>
            </a:r>
            <a:r>
              <a:rPr dirty="0" spc="-70"/>
              <a:t>of</a:t>
            </a:r>
            <a:r>
              <a:rPr dirty="0" spc="-655"/>
              <a:t> </a:t>
            </a:r>
            <a:r>
              <a:rPr dirty="0" spc="-125"/>
              <a:t>Shopify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1390650" y="4147779"/>
            <a:ext cx="8648700" cy="838200"/>
            <a:chOff x="1390650" y="4147779"/>
            <a:chExt cx="8648700" cy="838200"/>
          </a:xfrm>
        </p:grpSpPr>
        <p:sp>
          <p:nvSpPr>
            <p:cNvPr id="7" name="object 7"/>
            <p:cNvSpPr/>
            <p:nvPr/>
          </p:nvSpPr>
          <p:spPr>
            <a:xfrm>
              <a:off x="1390650" y="4347794"/>
              <a:ext cx="8648700" cy="638175"/>
            </a:xfrm>
            <a:custGeom>
              <a:avLst/>
              <a:gdLst/>
              <a:ahLst/>
              <a:cxnLst/>
              <a:rect l="l" t="t" r="r" b="b"/>
              <a:pathLst>
                <a:path w="8648700" h="638175">
                  <a:moveTo>
                    <a:pt x="8648700" y="5130"/>
                  </a:moveTo>
                  <a:lnTo>
                    <a:pt x="2134476" y="5130"/>
                  </a:lnTo>
                  <a:lnTo>
                    <a:pt x="2134476" y="0"/>
                  </a:lnTo>
                  <a:lnTo>
                    <a:pt x="2096376" y="0"/>
                  </a:lnTo>
                  <a:lnTo>
                    <a:pt x="2096376" y="5130"/>
                  </a:lnTo>
                  <a:lnTo>
                    <a:pt x="0" y="5130"/>
                  </a:lnTo>
                  <a:lnTo>
                    <a:pt x="0" y="33705"/>
                  </a:lnTo>
                  <a:lnTo>
                    <a:pt x="2096376" y="33705"/>
                  </a:lnTo>
                  <a:lnTo>
                    <a:pt x="2096376" y="638175"/>
                  </a:lnTo>
                  <a:lnTo>
                    <a:pt x="2134476" y="638175"/>
                  </a:lnTo>
                  <a:lnTo>
                    <a:pt x="2134476" y="33705"/>
                  </a:lnTo>
                  <a:lnTo>
                    <a:pt x="8648700" y="33705"/>
                  </a:lnTo>
                  <a:lnTo>
                    <a:pt x="8648700" y="5130"/>
                  </a:lnTo>
                  <a:close/>
                </a:path>
              </a:pathLst>
            </a:custGeom>
            <a:solidFill>
              <a:srgbClr val="97014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3309952" y="4152542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351101" y="400050"/>
                  </a:moveTo>
                  <a:lnTo>
                    <a:pt x="48947" y="400050"/>
                  </a:lnTo>
                  <a:lnTo>
                    <a:pt x="45540" y="399714"/>
                  </a:lnTo>
                  <a:lnTo>
                    <a:pt x="10739" y="379627"/>
                  </a:lnTo>
                  <a:lnTo>
                    <a:pt x="0" y="351101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51101" y="0"/>
                  </a:lnTo>
                  <a:lnTo>
                    <a:pt x="387137" y="17776"/>
                  </a:lnTo>
                  <a:lnTo>
                    <a:pt x="400050" y="48947"/>
                  </a:lnTo>
                  <a:lnTo>
                    <a:pt x="400050" y="351101"/>
                  </a:lnTo>
                  <a:lnTo>
                    <a:pt x="382273" y="387137"/>
                  </a:lnTo>
                  <a:lnTo>
                    <a:pt x="354509" y="399714"/>
                  </a:lnTo>
                  <a:close/>
                </a:path>
              </a:pathLst>
            </a:custGeom>
            <a:solidFill>
              <a:srgbClr val="7D013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3309952" y="4152542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47662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47662" y="0"/>
                  </a:lnTo>
                  <a:lnTo>
                    <a:pt x="351101" y="0"/>
                  </a:lnTo>
                  <a:lnTo>
                    <a:pt x="354509" y="335"/>
                  </a:lnTo>
                  <a:lnTo>
                    <a:pt x="376767" y="8828"/>
                  </a:lnTo>
                  <a:lnTo>
                    <a:pt x="379627" y="10739"/>
                  </a:lnTo>
                  <a:lnTo>
                    <a:pt x="399043" y="42167"/>
                  </a:lnTo>
                  <a:lnTo>
                    <a:pt x="399714" y="45540"/>
                  </a:lnTo>
                  <a:lnTo>
                    <a:pt x="400050" y="48947"/>
                  </a:lnTo>
                  <a:lnTo>
                    <a:pt x="400050" y="52387"/>
                  </a:lnTo>
                  <a:lnTo>
                    <a:pt x="400050" y="347662"/>
                  </a:lnTo>
                  <a:lnTo>
                    <a:pt x="400050" y="351101"/>
                  </a:lnTo>
                  <a:lnTo>
                    <a:pt x="399714" y="354509"/>
                  </a:lnTo>
                  <a:lnTo>
                    <a:pt x="399043" y="357882"/>
                  </a:lnTo>
                  <a:lnTo>
                    <a:pt x="398372" y="361256"/>
                  </a:lnTo>
                  <a:lnTo>
                    <a:pt x="373907" y="393131"/>
                  </a:lnTo>
                  <a:lnTo>
                    <a:pt x="357882" y="399043"/>
                  </a:lnTo>
                  <a:lnTo>
                    <a:pt x="354509" y="399714"/>
                  </a:lnTo>
                  <a:lnTo>
                    <a:pt x="351101" y="400050"/>
                  </a:lnTo>
                  <a:lnTo>
                    <a:pt x="347662" y="400050"/>
                  </a:lnTo>
                  <a:lnTo>
                    <a:pt x="52387" y="400050"/>
                  </a:lnTo>
                  <a:lnTo>
                    <a:pt x="48947" y="400050"/>
                  </a:lnTo>
                  <a:lnTo>
                    <a:pt x="45540" y="399714"/>
                  </a:lnTo>
                  <a:lnTo>
                    <a:pt x="42167" y="399043"/>
                  </a:lnTo>
                  <a:lnTo>
                    <a:pt x="38793" y="398372"/>
                  </a:lnTo>
                  <a:lnTo>
                    <a:pt x="8828" y="376767"/>
                  </a:lnTo>
                  <a:lnTo>
                    <a:pt x="6917" y="373907"/>
                  </a:lnTo>
                  <a:lnTo>
                    <a:pt x="1006" y="357882"/>
                  </a:lnTo>
                  <a:lnTo>
                    <a:pt x="335" y="354509"/>
                  </a:lnTo>
                  <a:lnTo>
                    <a:pt x="0" y="351101"/>
                  </a:lnTo>
                  <a:lnTo>
                    <a:pt x="0" y="347662"/>
                  </a:lnTo>
                  <a:close/>
                </a:path>
              </a:pathLst>
            </a:custGeom>
            <a:ln w="9525">
              <a:solidFill>
                <a:srgbClr val="97014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3441169" y="4128602"/>
            <a:ext cx="135255" cy="353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50" spc="-340" b="1">
                <a:solidFill>
                  <a:srgbClr val="E4DFDE"/>
                </a:solidFill>
                <a:latin typeface="Arial"/>
                <a:cs typeface="Arial"/>
              </a:rPr>
              <a:t>1</a:t>
            </a:r>
            <a:endParaRPr sz="215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03846" y="5131752"/>
            <a:ext cx="1809750" cy="29908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800" spc="-75" b="1">
                <a:solidFill>
                  <a:srgbClr val="E4DFDE"/>
                </a:solidFill>
                <a:latin typeface="Arial"/>
                <a:cs typeface="Arial"/>
              </a:rPr>
              <a:t>Subscription</a:t>
            </a:r>
            <a:r>
              <a:rPr dirty="0" sz="1800" spc="-229" b="1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800" spc="-135" b="1">
                <a:solidFill>
                  <a:srgbClr val="E4DFDE"/>
                </a:solidFill>
                <a:latin typeface="Arial"/>
                <a:cs typeface="Arial"/>
              </a:rPr>
              <a:t>Fees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21875" y="5557748"/>
            <a:ext cx="3728720" cy="1330325"/>
          </a:xfrm>
          <a:prstGeom prst="rect">
            <a:avLst/>
          </a:prstGeom>
        </p:spPr>
        <p:txBody>
          <a:bodyPr wrap="square" lIns="0" tIns="8255" rIns="0" bIns="0" rtlCol="0" vert="horz">
            <a:spAutoFit/>
          </a:bodyPr>
          <a:lstStyle/>
          <a:p>
            <a:pPr algn="ctr" marL="12065" marR="5080" indent="3175">
              <a:lnSpc>
                <a:spcPct val="153300"/>
              </a:lnSpc>
              <a:spcBef>
                <a:spcPts val="65"/>
              </a:spcBef>
            </a:pP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charges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its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users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a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monthly 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subscription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fee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use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its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platform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 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services,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ranging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from</a:t>
            </a:r>
            <a:r>
              <a:rPr dirty="0" sz="1400" spc="-11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80">
                <a:solidFill>
                  <a:srgbClr val="E4DFDE"/>
                </a:solidFill>
                <a:latin typeface="Arial"/>
                <a:cs typeface="Arial"/>
              </a:rPr>
              <a:t>$29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7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0">
                <a:solidFill>
                  <a:srgbClr val="E4DFDE"/>
                </a:solidFill>
                <a:latin typeface="Arial"/>
                <a:cs typeface="Arial"/>
              </a:rPr>
              <a:t>$299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per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month 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depending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on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plan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5505450" y="3710361"/>
            <a:ext cx="419100" cy="847725"/>
            <a:chOff x="5505450" y="3710361"/>
            <a:chExt cx="419100" cy="847725"/>
          </a:xfrm>
        </p:grpSpPr>
        <p:sp>
          <p:nvSpPr>
            <p:cNvPr id="14" name="object 14"/>
            <p:cNvSpPr/>
            <p:nvPr/>
          </p:nvSpPr>
          <p:spPr>
            <a:xfrm>
              <a:off x="5696833" y="3710361"/>
              <a:ext cx="38100" cy="638175"/>
            </a:xfrm>
            <a:custGeom>
              <a:avLst/>
              <a:gdLst/>
              <a:ahLst/>
              <a:cxnLst/>
              <a:rect l="l" t="t" r="r" b="b"/>
              <a:pathLst>
                <a:path w="38100" h="638175">
                  <a:moveTo>
                    <a:pt x="38100" y="638175"/>
                  </a:moveTo>
                  <a:lnTo>
                    <a:pt x="0" y="638175"/>
                  </a:lnTo>
                  <a:lnTo>
                    <a:pt x="0" y="0"/>
                  </a:lnTo>
                  <a:lnTo>
                    <a:pt x="38100" y="0"/>
                  </a:lnTo>
                  <a:lnTo>
                    <a:pt x="38100" y="638175"/>
                  </a:lnTo>
                  <a:close/>
                </a:path>
              </a:pathLst>
            </a:custGeom>
            <a:solidFill>
              <a:srgbClr val="97014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5510212" y="4153273"/>
              <a:ext cx="409575" cy="400050"/>
            </a:xfrm>
            <a:custGeom>
              <a:avLst/>
              <a:gdLst/>
              <a:ahLst/>
              <a:cxnLst/>
              <a:rect l="l" t="t" r="r" b="b"/>
              <a:pathLst>
                <a:path w="409575" h="400050">
                  <a:moveTo>
                    <a:pt x="360626" y="400050"/>
                  </a:moveTo>
                  <a:lnTo>
                    <a:pt x="48947" y="400050"/>
                  </a:lnTo>
                  <a:lnTo>
                    <a:pt x="45540" y="399714"/>
                  </a:lnTo>
                  <a:lnTo>
                    <a:pt x="10739" y="379627"/>
                  </a:lnTo>
                  <a:lnTo>
                    <a:pt x="0" y="351101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60626" y="0"/>
                  </a:lnTo>
                  <a:lnTo>
                    <a:pt x="396662" y="17776"/>
                  </a:lnTo>
                  <a:lnTo>
                    <a:pt x="409575" y="48947"/>
                  </a:lnTo>
                  <a:lnTo>
                    <a:pt x="409575" y="351101"/>
                  </a:lnTo>
                  <a:lnTo>
                    <a:pt x="391798" y="387137"/>
                  </a:lnTo>
                  <a:lnTo>
                    <a:pt x="364034" y="399714"/>
                  </a:lnTo>
                  <a:close/>
                </a:path>
              </a:pathLst>
            </a:custGeom>
            <a:solidFill>
              <a:srgbClr val="7D013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5510212" y="4153273"/>
              <a:ext cx="409575" cy="400050"/>
            </a:xfrm>
            <a:custGeom>
              <a:avLst/>
              <a:gdLst/>
              <a:ahLst/>
              <a:cxnLst/>
              <a:rect l="l" t="t" r="r" b="b"/>
              <a:pathLst>
                <a:path w="409575" h="400050">
                  <a:moveTo>
                    <a:pt x="0" y="347662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57187" y="0"/>
                  </a:lnTo>
                  <a:lnTo>
                    <a:pt x="360626" y="0"/>
                  </a:lnTo>
                  <a:lnTo>
                    <a:pt x="364034" y="335"/>
                  </a:lnTo>
                  <a:lnTo>
                    <a:pt x="386292" y="8828"/>
                  </a:lnTo>
                  <a:lnTo>
                    <a:pt x="389152" y="10739"/>
                  </a:lnTo>
                  <a:lnTo>
                    <a:pt x="408568" y="42167"/>
                  </a:lnTo>
                  <a:lnTo>
                    <a:pt x="409239" y="45540"/>
                  </a:lnTo>
                  <a:lnTo>
                    <a:pt x="409575" y="48947"/>
                  </a:lnTo>
                  <a:lnTo>
                    <a:pt x="409575" y="52387"/>
                  </a:lnTo>
                  <a:lnTo>
                    <a:pt x="409575" y="347662"/>
                  </a:lnTo>
                  <a:lnTo>
                    <a:pt x="409575" y="351101"/>
                  </a:lnTo>
                  <a:lnTo>
                    <a:pt x="409239" y="354509"/>
                  </a:lnTo>
                  <a:lnTo>
                    <a:pt x="408568" y="357882"/>
                  </a:lnTo>
                  <a:lnTo>
                    <a:pt x="407897" y="361256"/>
                  </a:lnTo>
                  <a:lnTo>
                    <a:pt x="383432" y="393131"/>
                  </a:lnTo>
                  <a:lnTo>
                    <a:pt x="367407" y="399043"/>
                  </a:lnTo>
                  <a:lnTo>
                    <a:pt x="364034" y="399714"/>
                  </a:lnTo>
                  <a:lnTo>
                    <a:pt x="360626" y="400050"/>
                  </a:lnTo>
                  <a:lnTo>
                    <a:pt x="357187" y="400050"/>
                  </a:lnTo>
                  <a:lnTo>
                    <a:pt x="52387" y="400050"/>
                  </a:lnTo>
                  <a:lnTo>
                    <a:pt x="48947" y="400050"/>
                  </a:lnTo>
                  <a:lnTo>
                    <a:pt x="45540" y="399714"/>
                  </a:lnTo>
                  <a:lnTo>
                    <a:pt x="42167" y="399043"/>
                  </a:lnTo>
                  <a:lnTo>
                    <a:pt x="38793" y="398372"/>
                  </a:lnTo>
                  <a:lnTo>
                    <a:pt x="8828" y="376767"/>
                  </a:lnTo>
                  <a:lnTo>
                    <a:pt x="6917" y="373907"/>
                  </a:lnTo>
                  <a:lnTo>
                    <a:pt x="1006" y="357882"/>
                  </a:lnTo>
                  <a:lnTo>
                    <a:pt x="335" y="354509"/>
                  </a:lnTo>
                  <a:lnTo>
                    <a:pt x="0" y="351101"/>
                  </a:lnTo>
                  <a:lnTo>
                    <a:pt x="0" y="347662"/>
                  </a:lnTo>
                  <a:close/>
                </a:path>
              </a:pathLst>
            </a:custGeom>
            <a:ln w="9525">
              <a:solidFill>
                <a:srgbClr val="97014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/>
          <p:cNvSpPr txBox="1"/>
          <p:nvPr/>
        </p:nvSpPr>
        <p:spPr>
          <a:xfrm>
            <a:off x="5616575" y="4119808"/>
            <a:ext cx="193040" cy="353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50" spc="114" b="1">
                <a:solidFill>
                  <a:srgbClr val="E4DFDE"/>
                </a:solidFill>
                <a:latin typeface="Arial"/>
                <a:cs typeface="Arial"/>
              </a:rPr>
              <a:t>2</a:t>
            </a:r>
            <a:endParaRPr sz="215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797300" y="1417002"/>
            <a:ext cx="3795395" cy="208978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44450">
              <a:lnSpc>
                <a:spcPct val="100000"/>
              </a:lnSpc>
              <a:spcBef>
                <a:spcPts val="90"/>
              </a:spcBef>
            </a:pPr>
            <a:r>
              <a:rPr dirty="0" sz="1800" spc="-85" b="1">
                <a:solidFill>
                  <a:srgbClr val="E4DFDE"/>
                </a:solidFill>
                <a:latin typeface="Arial"/>
                <a:cs typeface="Arial"/>
              </a:rPr>
              <a:t>Transaction</a:t>
            </a:r>
            <a:r>
              <a:rPr dirty="0" sz="1800" spc="-175" b="1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800" spc="-135" b="1">
                <a:solidFill>
                  <a:srgbClr val="E4DFDE"/>
                </a:solidFill>
                <a:latin typeface="Arial"/>
                <a:cs typeface="Arial"/>
              </a:rPr>
              <a:t>Fees</a:t>
            </a:r>
            <a:endParaRPr sz="1800">
              <a:latin typeface="Arial"/>
              <a:cs typeface="Arial"/>
            </a:endParaRPr>
          </a:p>
          <a:p>
            <a:pPr algn="ctr" marL="12700" marR="5080">
              <a:lnSpc>
                <a:spcPct val="154000"/>
              </a:lnSpc>
              <a:spcBef>
                <a:spcPts val="1160"/>
              </a:spcBef>
            </a:pP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also</a:t>
            </a:r>
            <a:r>
              <a:rPr dirty="0" sz="1400" spc="-6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charges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a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transaction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fee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for</a:t>
            </a:r>
            <a:r>
              <a:rPr dirty="0" sz="1400" spc="-12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each  </a:t>
            </a:r>
            <a:r>
              <a:rPr dirty="0" sz="1400" spc="-5">
                <a:solidFill>
                  <a:srgbClr val="E4DFDE"/>
                </a:solidFill>
                <a:latin typeface="Arial"/>
                <a:cs typeface="Arial"/>
              </a:rPr>
              <a:t>sale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made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through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its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platform,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ranging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from 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0.5%</a:t>
            </a:r>
            <a:r>
              <a:rPr dirty="0" sz="1400" spc="-7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7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2%</a:t>
            </a:r>
            <a:r>
              <a:rPr dirty="0" sz="1400" spc="-6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depending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on</a:t>
            </a:r>
            <a:r>
              <a:rPr dirty="0" sz="1400" spc="-7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the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plan.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10">
                <a:solidFill>
                  <a:srgbClr val="E4DFDE"/>
                </a:solidFill>
                <a:latin typeface="Arial"/>
                <a:cs typeface="Arial"/>
              </a:rPr>
              <a:t>However, 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users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can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lower</a:t>
            </a:r>
            <a:r>
              <a:rPr dirty="0" sz="1400" spc="-12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this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fee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by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using</a:t>
            </a:r>
            <a:r>
              <a:rPr dirty="0" sz="1400" spc="-7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Shopify's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own 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payment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gateway.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7715250" y="4147779"/>
            <a:ext cx="409575" cy="838200"/>
            <a:chOff x="7715250" y="4147779"/>
            <a:chExt cx="409575" cy="838200"/>
          </a:xfrm>
        </p:grpSpPr>
        <p:sp>
          <p:nvSpPr>
            <p:cNvPr id="20" name="object 20"/>
            <p:cNvSpPr/>
            <p:nvPr/>
          </p:nvSpPr>
          <p:spPr>
            <a:xfrm>
              <a:off x="7906633" y="4347789"/>
              <a:ext cx="38100" cy="638175"/>
            </a:xfrm>
            <a:custGeom>
              <a:avLst/>
              <a:gdLst/>
              <a:ahLst/>
              <a:cxnLst/>
              <a:rect l="l" t="t" r="r" b="b"/>
              <a:pathLst>
                <a:path w="38100" h="638175">
                  <a:moveTo>
                    <a:pt x="38100" y="638175"/>
                  </a:moveTo>
                  <a:lnTo>
                    <a:pt x="0" y="638175"/>
                  </a:lnTo>
                  <a:lnTo>
                    <a:pt x="0" y="0"/>
                  </a:lnTo>
                  <a:lnTo>
                    <a:pt x="38100" y="0"/>
                  </a:lnTo>
                  <a:lnTo>
                    <a:pt x="38100" y="638175"/>
                  </a:lnTo>
                  <a:close/>
                </a:path>
              </a:pathLst>
            </a:custGeom>
            <a:solidFill>
              <a:srgbClr val="97014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/>
            <p:cNvSpPr/>
            <p:nvPr/>
          </p:nvSpPr>
          <p:spPr>
            <a:xfrm>
              <a:off x="7720012" y="4152542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351101" y="400050"/>
                  </a:moveTo>
                  <a:lnTo>
                    <a:pt x="48947" y="400050"/>
                  </a:lnTo>
                  <a:lnTo>
                    <a:pt x="45540" y="399714"/>
                  </a:lnTo>
                  <a:lnTo>
                    <a:pt x="10739" y="379627"/>
                  </a:lnTo>
                  <a:lnTo>
                    <a:pt x="0" y="351101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51101" y="0"/>
                  </a:lnTo>
                  <a:lnTo>
                    <a:pt x="387137" y="17776"/>
                  </a:lnTo>
                  <a:lnTo>
                    <a:pt x="400050" y="48947"/>
                  </a:lnTo>
                  <a:lnTo>
                    <a:pt x="400050" y="351101"/>
                  </a:lnTo>
                  <a:lnTo>
                    <a:pt x="382273" y="387137"/>
                  </a:lnTo>
                  <a:lnTo>
                    <a:pt x="354509" y="399714"/>
                  </a:lnTo>
                  <a:close/>
                </a:path>
              </a:pathLst>
            </a:custGeom>
            <a:solidFill>
              <a:srgbClr val="7D013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7720012" y="4152542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47662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47662" y="0"/>
                  </a:lnTo>
                  <a:lnTo>
                    <a:pt x="351101" y="0"/>
                  </a:lnTo>
                  <a:lnTo>
                    <a:pt x="354509" y="335"/>
                  </a:lnTo>
                  <a:lnTo>
                    <a:pt x="376767" y="8828"/>
                  </a:lnTo>
                  <a:lnTo>
                    <a:pt x="379627" y="10739"/>
                  </a:lnTo>
                  <a:lnTo>
                    <a:pt x="399043" y="42167"/>
                  </a:lnTo>
                  <a:lnTo>
                    <a:pt x="399714" y="45540"/>
                  </a:lnTo>
                  <a:lnTo>
                    <a:pt x="400050" y="48947"/>
                  </a:lnTo>
                  <a:lnTo>
                    <a:pt x="400050" y="52387"/>
                  </a:lnTo>
                  <a:lnTo>
                    <a:pt x="400050" y="347662"/>
                  </a:lnTo>
                  <a:lnTo>
                    <a:pt x="400050" y="351101"/>
                  </a:lnTo>
                  <a:lnTo>
                    <a:pt x="399714" y="354509"/>
                  </a:lnTo>
                  <a:lnTo>
                    <a:pt x="399043" y="357882"/>
                  </a:lnTo>
                  <a:lnTo>
                    <a:pt x="398372" y="361256"/>
                  </a:lnTo>
                  <a:lnTo>
                    <a:pt x="373907" y="393131"/>
                  </a:lnTo>
                  <a:lnTo>
                    <a:pt x="357882" y="399043"/>
                  </a:lnTo>
                  <a:lnTo>
                    <a:pt x="354509" y="399714"/>
                  </a:lnTo>
                  <a:lnTo>
                    <a:pt x="351101" y="400050"/>
                  </a:lnTo>
                  <a:lnTo>
                    <a:pt x="347662" y="400050"/>
                  </a:lnTo>
                  <a:lnTo>
                    <a:pt x="52387" y="400050"/>
                  </a:lnTo>
                  <a:lnTo>
                    <a:pt x="48947" y="400050"/>
                  </a:lnTo>
                  <a:lnTo>
                    <a:pt x="45540" y="399714"/>
                  </a:lnTo>
                  <a:lnTo>
                    <a:pt x="42167" y="399043"/>
                  </a:lnTo>
                  <a:lnTo>
                    <a:pt x="38793" y="398372"/>
                  </a:lnTo>
                  <a:lnTo>
                    <a:pt x="8828" y="376767"/>
                  </a:lnTo>
                  <a:lnTo>
                    <a:pt x="6917" y="373907"/>
                  </a:lnTo>
                  <a:lnTo>
                    <a:pt x="1006" y="357882"/>
                  </a:lnTo>
                  <a:lnTo>
                    <a:pt x="335" y="354509"/>
                  </a:lnTo>
                  <a:lnTo>
                    <a:pt x="0" y="351101"/>
                  </a:lnTo>
                  <a:lnTo>
                    <a:pt x="0" y="347662"/>
                  </a:lnTo>
                  <a:close/>
                </a:path>
              </a:pathLst>
            </a:custGeom>
            <a:ln w="9525">
              <a:solidFill>
                <a:srgbClr val="97014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3" name="object 23"/>
          <p:cNvSpPr txBox="1"/>
          <p:nvPr/>
        </p:nvSpPr>
        <p:spPr>
          <a:xfrm>
            <a:off x="7830095" y="4128602"/>
            <a:ext cx="189230" cy="353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50" spc="90" b="1">
                <a:solidFill>
                  <a:srgbClr val="E4DFDE"/>
                </a:solidFill>
                <a:latin typeface="Arial"/>
                <a:cs typeface="Arial"/>
              </a:rPr>
              <a:t>3</a:t>
            </a:r>
            <a:endParaRPr sz="215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910489" y="5131752"/>
            <a:ext cx="2031364" cy="29908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800" spc="-90" b="1">
                <a:solidFill>
                  <a:srgbClr val="E4DFDE"/>
                </a:solidFill>
                <a:latin typeface="Arial"/>
                <a:cs typeface="Arial"/>
              </a:rPr>
              <a:t>Add-Ons </a:t>
            </a:r>
            <a:r>
              <a:rPr dirty="0" sz="1800" spc="-30" b="1">
                <a:solidFill>
                  <a:srgbClr val="E4DFDE"/>
                </a:solidFill>
                <a:latin typeface="Arial"/>
                <a:cs typeface="Arial"/>
              </a:rPr>
              <a:t>&amp;</a:t>
            </a:r>
            <a:r>
              <a:rPr dirty="0" sz="1800" spc="-254" b="1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800" spc="-80" b="1">
                <a:solidFill>
                  <a:srgbClr val="E4DFDE"/>
                </a:solidFill>
                <a:latin typeface="Arial"/>
                <a:cs typeface="Arial"/>
              </a:rPr>
              <a:t>Services</a:t>
            </a:r>
            <a:endParaRPr sz="18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982249" y="5557748"/>
            <a:ext cx="3844925" cy="1330325"/>
          </a:xfrm>
          <a:prstGeom prst="rect">
            <a:avLst/>
          </a:prstGeom>
        </p:spPr>
        <p:txBody>
          <a:bodyPr wrap="square" lIns="0" tIns="8255" rIns="0" bIns="0" rtlCol="0" vert="horz">
            <a:spAutoFit/>
          </a:bodyPr>
          <a:lstStyle/>
          <a:p>
            <a:pPr algn="ctr" marL="12700" marR="5080">
              <a:lnSpc>
                <a:spcPct val="153300"/>
              </a:lnSpc>
              <a:spcBef>
                <a:spcPts val="65"/>
              </a:spcBef>
            </a:pP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</a:t>
            </a:r>
            <a:r>
              <a:rPr dirty="0" sz="1400" spc="-10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offers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a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variety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65">
                <a:solidFill>
                  <a:srgbClr val="E4DFDE"/>
                </a:solidFill>
                <a:latin typeface="Arial"/>
                <a:cs typeface="Arial"/>
              </a:rPr>
              <a:t>of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add-ons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</a:t>
            </a:r>
            <a:r>
              <a:rPr dirty="0" sz="1400" spc="-6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services 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its </a:t>
            </a:r>
            <a:r>
              <a:rPr dirty="0" sz="1400" spc="-10">
                <a:solidFill>
                  <a:srgbClr val="E4DFDE"/>
                </a:solidFill>
                <a:latin typeface="Arial"/>
                <a:cs typeface="Arial"/>
              </a:rPr>
              <a:t>users,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such </a:t>
            </a:r>
            <a:r>
              <a:rPr dirty="0" sz="1400" spc="-30">
                <a:solidFill>
                  <a:srgbClr val="E4DFDE"/>
                </a:solidFill>
                <a:latin typeface="Arial"/>
                <a:cs typeface="Arial"/>
              </a:rPr>
              <a:t>as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custom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domains, </a:t>
            </a:r>
            <a:r>
              <a:rPr dirty="0" sz="1400" spc="-70">
                <a:solidFill>
                  <a:srgbClr val="E4DFDE"/>
                </a:solidFill>
                <a:latin typeface="Arial"/>
                <a:cs typeface="Arial"/>
              </a:rPr>
              <a:t>SSL 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certificates,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shipping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accounting 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integrations.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75863" y="1322609"/>
            <a:ext cx="3327400" cy="57213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35"/>
              <a:t>Users </a:t>
            </a:r>
            <a:r>
              <a:rPr dirty="0" spc="-70"/>
              <a:t>of</a:t>
            </a:r>
            <a:r>
              <a:rPr dirty="0" spc="-515"/>
              <a:t> </a:t>
            </a:r>
            <a:r>
              <a:rPr dirty="0" spc="-125"/>
              <a:t>Shopify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390650" y="2162175"/>
            <a:ext cx="2762250" cy="2457450"/>
            <a:chOff x="1390650" y="2162175"/>
            <a:chExt cx="2762250" cy="2457450"/>
          </a:xfrm>
        </p:grpSpPr>
        <p:sp>
          <p:nvSpPr>
            <p:cNvPr id="4" name="object 4"/>
            <p:cNvSpPr/>
            <p:nvPr/>
          </p:nvSpPr>
          <p:spPr>
            <a:xfrm>
              <a:off x="1395412" y="2166937"/>
              <a:ext cx="2752725" cy="2447925"/>
            </a:xfrm>
            <a:custGeom>
              <a:avLst/>
              <a:gdLst/>
              <a:ahLst/>
              <a:cxnLst/>
              <a:rect l="l" t="t" r="r" b="b"/>
              <a:pathLst>
                <a:path w="2752725" h="2447925">
                  <a:moveTo>
                    <a:pt x="2703776" y="2447925"/>
                  </a:moveTo>
                  <a:lnTo>
                    <a:pt x="48948" y="2447925"/>
                  </a:lnTo>
                  <a:lnTo>
                    <a:pt x="45539" y="2447591"/>
                  </a:lnTo>
                  <a:lnTo>
                    <a:pt x="10744" y="2427503"/>
                  </a:lnTo>
                  <a:lnTo>
                    <a:pt x="0" y="2398976"/>
                  </a:lnTo>
                  <a:lnTo>
                    <a:pt x="0" y="48948"/>
                  </a:lnTo>
                  <a:lnTo>
                    <a:pt x="17773" y="12915"/>
                  </a:lnTo>
                  <a:lnTo>
                    <a:pt x="48948" y="0"/>
                  </a:lnTo>
                  <a:lnTo>
                    <a:pt x="2703776" y="0"/>
                  </a:lnTo>
                  <a:lnTo>
                    <a:pt x="2739809" y="17773"/>
                  </a:lnTo>
                  <a:lnTo>
                    <a:pt x="2752725" y="48948"/>
                  </a:lnTo>
                  <a:lnTo>
                    <a:pt x="2752725" y="2398976"/>
                  </a:lnTo>
                  <a:lnTo>
                    <a:pt x="2734951" y="2435009"/>
                  </a:lnTo>
                  <a:lnTo>
                    <a:pt x="2707185" y="2447591"/>
                  </a:lnTo>
                  <a:close/>
                </a:path>
              </a:pathLst>
            </a:custGeom>
            <a:solidFill>
              <a:srgbClr val="7D013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395412" y="2166937"/>
              <a:ext cx="2752725" cy="2447925"/>
            </a:xfrm>
            <a:custGeom>
              <a:avLst/>
              <a:gdLst/>
              <a:ahLst/>
              <a:cxnLst/>
              <a:rect l="l" t="t" r="r" b="b"/>
              <a:pathLst>
                <a:path w="2752725" h="2447925">
                  <a:moveTo>
                    <a:pt x="0" y="2395537"/>
                  </a:moveTo>
                  <a:lnTo>
                    <a:pt x="0" y="52387"/>
                  </a:lnTo>
                  <a:lnTo>
                    <a:pt x="0" y="48948"/>
                  </a:lnTo>
                  <a:lnTo>
                    <a:pt x="333" y="45539"/>
                  </a:lnTo>
                  <a:lnTo>
                    <a:pt x="1009" y="42167"/>
                  </a:lnTo>
                  <a:lnTo>
                    <a:pt x="1676" y="38795"/>
                  </a:lnTo>
                  <a:lnTo>
                    <a:pt x="2667" y="35518"/>
                  </a:lnTo>
                  <a:lnTo>
                    <a:pt x="3990" y="32337"/>
                  </a:lnTo>
                  <a:lnTo>
                    <a:pt x="5305" y="29165"/>
                  </a:lnTo>
                  <a:lnTo>
                    <a:pt x="6915" y="26146"/>
                  </a:lnTo>
                  <a:lnTo>
                    <a:pt x="32337" y="3990"/>
                  </a:lnTo>
                  <a:lnTo>
                    <a:pt x="35518" y="2667"/>
                  </a:lnTo>
                  <a:lnTo>
                    <a:pt x="38795" y="1676"/>
                  </a:lnTo>
                  <a:lnTo>
                    <a:pt x="42167" y="1009"/>
                  </a:lnTo>
                  <a:lnTo>
                    <a:pt x="45539" y="333"/>
                  </a:lnTo>
                  <a:lnTo>
                    <a:pt x="48948" y="0"/>
                  </a:lnTo>
                  <a:lnTo>
                    <a:pt x="52387" y="0"/>
                  </a:lnTo>
                  <a:lnTo>
                    <a:pt x="2700337" y="0"/>
                  </a:lnTo>
                  <a:lnTo>
                    <a:pt x="2703776" y="0"/>
                  </a:lnTo>
                  <a:lnTo>
                    <a:pt x="2707185" y="333"/>
                  </a:lnTo>
                  <a:lnTo>
                    <a:pt x="2710557" y="1009"/>
                  </a:lnTo>
                  <a:lnTo>
                    <a:pt x="2713929" y="1676"/>
                  </a:lnTo>
                  <a:lnTo>
                    <a:pt x="2717206" y="2667"/>
                  </a:lnTo>
                  <a:lnTo>
                    <a:pt x="2720387" y="3990"/>
                  </a:lnTo>
                  <a:lnTo>
                    <a:pt x="2723559" y="5305"/>
                  </a:lnTo>
                  <a:lnTo>
                    <a:pt x="2737380" y="15344"/>
                  </a:lnTo>
                  <a:lnTo>
                    <a:pt x="2739809" y="17773"/>
                  </a:lnTo>
                  <a:lnTo>
                    <a:pt x="2748734" y="32337"/>
                  </a:lnTo>
                  <a:lnTo>
                    <a:pt x="2750058" y="35518"/>
                  </a:lnTo>
                  <a:lnTo>
                    <a:pt x="2751048" y="38795"/>
                  </a:lnTo>
                  <a:lnTo>
                    <a:pt x="2751715" y="42167"/>
                  </a:lnTo>
                  <a:lnTo>
                    <a:pt x="2752391" y="45539"/>
                  </a:lnTo>
                  <a:lnTo>
                    <a:pt x="2752725" y="48948"/>
                  </a:lnTo>
                  <a:lnTo>
                    <a:pt x="2752725" y="52387"/>
                  </a:lnTo>
                  <a:lnTo>
                    <a:pt x="2752725" y="2395537"/>
                  </a:lnTo>
                  <a:lnTo>
                    <a:pt x="2752725" y="2398976"/>
                  </a:lnTo>
                  <a:lnTo>
                    <a:pt x="2752391" y="2402385"/>
                  </a:lnTo>
                  <a:lnTo>
                    <a:pt x="2751715" y="2405757"/>
                  </a:lnTo>
                  <a:lnTo>
                    <a:pt x="2751048" y="2409129"/>
                  </a:lnTo>
                  <a:lnTo>
                    <a:pt x="2737380" y="2432580"/>
                  </a:lnTo>
                  <a:lnTo>
                    <a:pt x="2734951" y="2435009"/>
                  </a:lnTo>
                  <a:lnTo>
                    <a:pt x="2720387" y="2443934"/>
                  </a:lnTo>
                  <a:lnTo>
                    <a:pt x="2717206" y="2445258"/>
                  </a:lnTo>
                  <a:lnTo>
                    <a:pt x="2713929" y="2446248"/>
                  </a:lnTo>
                  <a:lnTo>
                    <a:pt x="2710557" y="2446915"/>
                  </a:lnTo>
                  <a:lnTo>
                    <a:pt x="2707185" y="2447591"/>
                  </a:lnTo>
                  <a:lnTo>
                    <a:pt x="2703776" y="2447925"/>
                  </a:lnTo>
                  <a:lnTo>
                    <a:pt x="2700337" y="2447925"/>
                  </a:lnTo>
                  <a:lnTo>
                    <a:pt x="52387" y="2447925"/>
                  </a:lnTo>
                  <a:lnTo>
                    <a:pt x="48948" y="2447925"/>
                  </a:lnTo>
                  <a:lnTo>
                    <a:pt x="45539" y="2447591"/>
                  </a:lnTo>
                  <a:lnTo>
                    <a:pt x="42167" y="2446915"/>
                  </a:lnTo>
                  <a:lnTo>
                    <a:pt x="38795" y="2446248"/>
                  </a:lnTo>
                  <a:lnTo>
                    <a:pt x="15344" y="2432580"/>
                  </a:lnTo>
                  <a:lnTo>
                    <a:pt x="12915" y="2430151"/>
                  </a:lnTo>
                  <a:lnTo>
                    <a:pt x="3990" y="2415587"/>
                  </a:lnTo>
                  <a:lnTo>
                    <a:pt x="2667" y="2412406"/>
                  </a:lnTo>
                  <a:lnTo>
                    <a:pt x="1676" y="2409129"/>
                  </a:lnTo>
                  <a:lnTo>
                    <a:pt x="1009" y="2405757"/>
                  </a:lnTo>
                  <a:lnTo>
                    <a:pt x="333" y="2402385"/>
                  </a:lnTo>
                  <a:lnTo>
                    <a:pt x="0" y="2398976"/>
                  </a:lnTo>
                  <a:lnTo>
                    <a:pt x="0" y="2395537"/>
                  </a:lnTo>
                  <a:close/>
                </a:path>
              </a:pathLst>
            </a:custGeom>
            <a:ln w="9525">
              <a:solidFill>
                <a:srgbClr val="97014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1567554" y="2312352"/>
            <a:ext cx="2353945" cy="29908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800" spc="-65" b="1">
                <a:solidFill>
                  <a:srgbClr val="E4DFDE"/>
                </a:solidFill>
                <a:latin typeface="Arial"/>
                <a:cs typeface="Arial"/>
              </a:rPr>
              <a:t>Small </a:t>
            </a:r>
            <a:r>
              <a:rPr dirty="0" sz="1800" spc="-114" b="1">
                <a:solidFill>
                  <a:srgbClr val="E4DFDE"/>
                </a:solidFill>
                <a:latin typeface="Arial"/>
                <a:cs typeface="Arial"/>
              </a:rPr>
              <a:t>Business</a:t>
            </a:r>
            <a:r>
              <a:rPr dirty="0" sz="1800" spc="-300" b="1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800" spc="-100" b="1">
                <a:solidFill>
                  <a:srgbClr val="E4DFDE"/>
                </a:solidFill>
                <a:latin typeface="Arial"/>
                <a:cs typeface="Arial"/>
              </a:rPr>
              <a:t>Owners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67554" y="2728823"/>
            <a:ext cx="2347595" cy="167322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 marR="5080">
              <a:lnSpc>
                <a:spcPct val="154000"/>
              </a:lnSpc>
              <a:spcBef>
                <a:spcPts val="130"/>
              </a:spcBef>
            </a:pP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Shopify's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platform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is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perfect 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for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small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business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owners 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looking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for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E4DFDE"/>
                </a:solidFill>
                <a:latin typeface="Arial"/>
                <a:cs typeface="Arial"/>
              </a:rPr>
              <a:t>an</a:t>
            </a:r>
            <a:r>
              <a:rPr dirty="0" sz="1400" spc="-7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affordable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 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easy-to-use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e-commerce 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solution.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4333875" y="2162175"/>
            <a:ext cx="2762250" cy="2457450"/>
            <a:chOff x="4333875" y="2162175"/>
            <a:chExt cx="2762250" cy="2457450"/>
          </a:xfrm>
        </p:grpSpPr>
        <p:sp>
          <p:nvSpPr>
            <p:cNvPr id="9" name="object 9"/>
            <p:cNvSpPr/>
            <p:nvPr/>
          </p:nvSpPr>
          <p:spPr>
            <a:xfrm>
              <a:off x="4338637" y="2166937"/>
              <a:ext cx="2752725" cy="2447925"/>
            </a:xfrm>
            <a:custGeom>
              <a:avLst/>
              <a:gdLst/>
              <a:ahLst/>
              <a:cxnLst/>
              <a:rect l="l" t="t" r="r" b="b"/>
              <a:pathLst>
                <a:path w="2752725" h="2447925">
                  <a:moveTo>
                    <a:pt x="2703776" y="2447925"/>
                  </a:moveTo>
                  <a:lnTo>
                    <a:pt x="48948" y="2447925"/>
                  </a:lnTo>
                  <a:lnTo>
                    <a:pt x="45539" y="2447591"/>
                  </a:lnTo>
                  <a:lnTo>
                    <a:pt x="10734" y="2427503"/>
                  </a:lnTo>
                  <a:lnTo>
                    <a:pt x="0" y="2398976"/>
                  </a:lnTo>
                  <a:lnTo>
                    <a:pt x="0" y="48948"/>
                  </a:lnTo>
                  <a:lnTo>
                    <a:pt x="17773" y="12915"/>
                  </a:lnTo>
                  <a:lnTo>
                    <a:pt x="48948" y="0"/>
                  </a:lnTo>
                  <a:lnTo>
                    <a:pt x="2703776" y="0"/>
                  </a:lnTo>
                  <a:lnTo>
                    <a:pt x="2739809" y="17773"/>
                  </a:lnTo>
                  <a:lnTo>
                    <a:pt x="2752725" y="48948"/>
                  </a:lnTo>
                  <a:lnTo>
                    <a:pt x="2752725" y="2398976"/>
                  </a:lnTo>
                  <a:lnTo>
                    <a:pt x="2734951" y="2435009"/>
                  </a:lnTo>
                  <a:lnTo>
                    <a:pt x="2707185" y="2447591"/>
                  </a:lnTo>
                  <a:close/>
                </a:path>
              </a:pathLst>
            </a:custGeom>
            <a:solidFill>
              <a:srgbClr val="7D013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4338637" y="2166937"/>
              <a:ext cx="2752725" cy="2447925"/>
            </a:xfrm>
            <a:custGeom>
              <a:avLst/>
              <a:gdLst/>
              <a:ahLst/>
              <a:cxnLst/>
              <a:rect l="l" t="t" r="r" b="b"/>
              <a:pathLst>
                <a:path w="2752725" h="2447925">
                  <a:moveTo>
                    <a:pt x="0" y="2395537"/>
                  </a:moveTo>
                  <a:lnTo>
                    <a:pt x="0" y="52387"/>
                  </a:lnTo>
                  <a:lnTo>
                    <a:pt x="0" y="48948"/>
                  </a:lnTo>
                  <a:lnTo>
                    <a:pt x="333" y="45539"/>
                  </a:lnTo>
                  <a:lnTo>
                    <a:pt x="1009" y="42167"/>
                  </a:lnTo>
                  <a:lnTo>
                    <a:pt x="1676" y="38795"/>
                  </a:lnTo>
                  <a:lnTo>
                    <a:pt x="2666" y="35518"/>
                  </a:lnTo>
                  <a:lnTo>
                    <a:pt x="3990" y="32337"/>
                  </a:lnTo>
                  <a:lnTo>
                    <a:pt x="5305" y="29165"/>
                  </a:lnTo>
                  <a:lnTo>
                    <a:pt x="6915" y="26146"/>
                  </a:lnTo>
                  <a:lnTo>
                    <a:pt x="8829" y="23279"/>
                  </a:lnTo>
                  <a:lnTo>
                    <a:pt x="10734" y="20421"/>
                  </a:lnTo>
                  <a:lnTo>
                    <a:pt x="12915" y="17773"/>
                  </a:lnTo>
                  <a:lnTo>
                    <a:pt x="15344" y="15344"/>
                  </a:lnTo>
                  <a:lnTo>
                    <a:pt x="17773" y="12915"/>
                  </a:lnTo>
                  <a:lnTo>
                    <a:pt x="20421" y="10744"/>
                  </a:lnTo>
                  <a:lnTo>
                    <a:pt x="23279" y="8829"/>
                  </a:lnTo>
                  <a:lnTo>
                    <a:pt x="26146" y="6915"/>
                  </a:lnTo>
                  <a:lnTo>
                    <a:pt x="29165" y="5305"/>
                  </a:lnTo>
                  <a:lnTo>
                    <a:pt x="32337" y="3990"/>
                  </a:lnTo>
                  <a:lnTo>
                    <a:pt x="35518" y="2667"/>
                  </a:lnTo>
                  <a:lnTo>
                    <a:pt x="38795" y="1676"/>
                  </a:lnTo>
                  <a:lnTo>
                    <a:pt x="42167" y="1009"/>
                  </a:lnTo>
                  <a:lnTo>
                    <a:pt x="45539" y="333"/>
                  </a:lnTo>
                  <a:lnTo>
                    <a:pt x="48948" y="0"/>
                  </a:lnTo>
                  <a:lnTo>
                    <a:pt x="52387" y="0"/>
                  </a:lnTo>
                  <a:lnTo>
                    <a:pt x="2700337" y="0"/>
                  </a:lnTo>
                  <a:lnTo>
                    <a:pt x="2703776" y="0"/>
                  </a:lnTo>
                  <a:lnTo>
                    <a:pt x="2707185" y="333"/>
                  </a:lnTo>
                  <a:lnTo>
                    <a:pt x="2710557" y="1009"/>
                  </a:lnTo>
                  <a:lnTo>
                    <a:pt x="2713929" y="1676"/>
                  </a:lnTo>
                  <a:lnTo>
                    <a:pt x="2717206" y="2667"/>
                  </a:lnTo>
                  <a:lnTo>
                    <a:pt x="2720387" y="3990"/>
                  </a:lnTo>
                  <a:lnTo>
                    <a:pt x="2723559" y="5305"/>
                  </a:lnTo>
                  <a:lnTo>
                    <a:pt x="2726578" y="6915"/>
                  </a:lnTo>
                  <a:lnTo>
                    <a:pt x="2729436" y="8829"/>
                  </a:lnTo>
                  <a:lnTo>
                    <a:pt x="2732303" y="10744"/>
                  </a:lnTo>
                  <a:lnTo>
                    <a:pt x="2751715" y="42167"/>
                  </a:lnTo>
                  <a:lnTo>
                    <a:pt x="2752391" y="45539"/>
                  </a:lnTo>
                  <a:lnTo>
                    <a:pt x="2752725" y="48948"/>
                  </a:lnTo>
                  <a:lnTo>
                    <a:pt x="2752725" y="52387"/>
                  </a:lnTo>
                  <a:lnTo>
                    <a:pt x="2752725" y="2395537"/>
                  </a:lnTo>
                  <a:lnTo>
                    <a:pt x="2752725" y="2398976"/>
                  </a:lnTo>
                  <a:lnTo>
                    <a:pt x="2752391" y="2402385"/>
                  </a:lnTo>
                  <a:lnTo>
                    <a:pt x="2751715" y="2405757"/>
                  </a:lnTo>
                  <a:lnTo>
                    <a:pt x="2751048" y="2409129"/>
                  </a:lnTo>
                  <a:lnTo>
                    <a:pt x="2737380" y="2432580"/>
                  </a:lnTo>
                  <a:lnTo>
                    <a:pt x="2734951" y="2435009"/>
                  </a:lnTo>
                  <a:lnTo>
                    <a:pt x="2732303" y="2437180"/>
                  </a:lnTo>
                  <a:lnTo>
                    <a:pt x="2729436" y="2439095"/>
                  </a:lnTo>
                  <a:lnTo>
                    <a:pt x="2726578" y="2441009"/>
                  </a:lnTo>
                  <a:lnTo>
                    <a:pt x="2723559" y="2442619"/>
                  </a:lnTo>
                  <a:lnTo>
                    <a:pt x="2720387" y="2443934"/>
                  </a:lnTo>
                  <a:lnTo>
                    <a:pt x="2717206" y="2445258"/>
                  </a:lnTo>
                  <a:lnTo>
                    <a:pt x="2713929" y="2446248"/>
                  </a:lnTo>
                  <a:lnTo>
                    <a:pt x="2710557" y="2446915"/>
                  </a:lnTo>
                  <a:lnTo>
                    <a:pt x="2707185" y="2447591"/>
                  </a:lnTo>
                  <a:lnTo>
                    <a:pt x="2703776" y="2447925"/>
                  </a:lnTo>
                  <a:lnTo>
                    <a:pt x="2700337" y="2447925"/>
                  </a:lnTo>
                  <a:lnTo>
                    <a:pt x="52387" y="2447925"/>
                  </a:lnTo>
                  <a:lnTo>
                    <a:pt x="48948" y="2447925"/>
                  </a:lnTo>
                  <a:lnTo>
                    <a:pt x="45539" y="2447591"/>
                  </a:lnTo>
                  <a:lnTo>
                    <a:pt x="42167" y="2446915"/>
                  </a:lnTo>
                  <a:lnTo>
                    <a:pt x="38795" y="2446248"/>
                  </a:lnTo>
                  <a:lnTo>
                    <a:pt x="15344" y="2432580"/>
                  </a:lnTo>
                  <a:lnTo>
                    <a:pt x="12915" y="2430151"/>
                  </a:lnTo>
                  <a:lnTo>
                    <a:pt x="10734" y="2427503"/>
                  </a:lnTo>
                  <a:lnTo>
                    <a:pt x="8829" y="2424645"/>
                  </a:lnTo>
                  <a:lnTo>
                    <a:pt x="6915" y="2421778"/>
                  </a:lnTo>
                  <a:lnTo>
                    <a:pt x="5305" y="2418759"/>
                  </a:lnTo>
                  <a:lnTo>
                    <a:pt x="3990" y="2415587"/>
                  </a:lnTo>
                  <a:lnTo>
                    <a:pt x="2666" y="2412406"/>
                  </a:lnTo>
                  <a:lnTo>
                    <a:pt x="1676" y="2409129"/>
                  </a:lnTo>
                  <a:lnTo>
                    <a:pt x="1009" y="2405757"/>
                  </a:lnTo>
                  <a:lnTo>
                    <a:pt x="333" y="2402385"/>
                  </a:lnTo>
                  <a:lnTo>
                    <a:pt x="0" y="2398976"/>
                  </a:lnTo>
                  <a:lnTo>
                    <a:pt x="0" y="2395537"/>
                  </a:lnTo>
                  <a:close/>
                </a:path>
              </a:pathLst>
            </a:custGeom>
            <a:ln w="9525">
              <a:solidFill>
                <a:srgbClr val="97014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/>
          <p:nvPr/>
        </p:nvSpPr>
        <p:spPr>
          <a:xfrm>
            <a:off x="4512570" y="2312352"/>
            <a:ext cx="1446530" cy="29908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800" spc="-90" b="1">
                <a:solidFill>
                  <a:srgbClr val="E4DFDE"/>
                </a:solidFill>
                <a:latin typeface="Arial"/>
                <a:cs typeface="Arial"/>
              </a:rPr>
              <a:t>Entrepreneurs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512570" y="2728823"/>
            <a:ext cx="2266950" cy="167322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 marR="5080">
              <a:lnSpc>
                <a:spcPct val="154000"/>
              </a:lnSpc>
              <a:spcBef>
                <a:spcPts val="130"/>
              </a:spcBef>
            </a:pP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Entrepreneurs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looking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 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start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a</a:t>
            </a:r>
            <a:r>
              <a:rPr dirty="0" sz="1400" spc="-10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business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0">
                <a:solidFill>
                  <a:srgbClr val="E4DFDE"/>
                </a:solidFill>
                <a:latin typeface="Arial"/>
                <a:cs typeface="Arial"/>
              </a:rPr>
              <a:t>without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the 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overhead </a:t>
            </a:r>
            <a:r>
              <a:rPr dirty="0" sz="1400" spc="65">
                <a:solidFill>
                  <a:srgbClr val="E4DFDE"/>
                </a:solidFill>
                <a:latin typeface="Arial"/>
                <a:cs typeface="Arial"/>
              </a:rPr>
              <a:t>of </a:t>
            </a:r>
            <a:r>
              <a:rPr dirty="0" sz="1400" spc="-5">
                <a:solidFill>
                  <a:srgbClr val="E4DFDE"/>
                </a:solidFill>
                <a:latin typeface="Arial"/>
                <a:cs typeface="Arial"/>
              </a:rPr>
              <a:t>an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on-premise 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store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can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use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 </a:t>
            </a:r>
            <a:r>
              <a:rPr dirty="0" sz="1400" spc="-30">
                <a:solidFill>
                  <a:srgbClr val="E4DFDE"/>
                </a:solidFill>
                <a:latin typeface="Arial"/>
                <a:cs typeface="Arial"/>
              </a:rPr>
              <a:t>as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a 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cost-effective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alternative.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7277100" y="2162175"/>
            <a:ext cx="2762250" cy="2457450"/>
            <a:chOff x="7277100" y="2162175"/>
            <a:chExt cx="2762250" cy="2457450"/>
          </a:xfrm>
        </p:grpSpPr>
        <p:sp>
          <p:nvSpPr>
            <p:cNvPr id="14" name="object 14"/>
            <p:cNvSpPr/>
            <p:nvPr/>
          </p:nvSpPr>
          <p:spPr>
            <a:xfrm>
              <a:off x="7281862" y="2166937"/>
              <a:ext cx="2752725" cy="2447925"/>
            </a:xfrm>
            <a:custGeom>
              <a:avLst/>
              <a:gdLst/>
              <a:ahLst/>
              <a:cxnLst/>
              <a:rect l="l" t="t" r="r" b="b"/>
              <a:pathLst>
                <a:path w="2752725" h="2447925">
                  <a:moveTo>
                    <a:pt x="2703766" y="2447925"/>
                  </a:moveTo>
                  <a:lnTo>
                    <a:pt x="48948" y="2447925"/>
                  </a:lnTo>
                  <a:lnTo>
                    <a:pt x="45539" y="2447591"/>
                  </a:lnTo>
                  <a:lnTo>
                    <a:pt x="10734" y="2427503"/>
                  </a:lnTo>
                  <a:lnTo>
                    <a:pt x="0" y="2398976"/>
                  </a:lnTo>
                  <a:lnTo>
                    <a:pt x="0" y="48948"/>
                  </a:lnTo>
                  <a:lnTo>
                    <a:pt x="17773" y="12915"/>
                  </a:lnTo>
                  <a:lnTo>
                    <a:pt x="48948" y="0"/>
                  </a:lnTo>
                  <a:lnTo>
                    <a:pt x="2703766" y="0"/>
                  </a:lnTo>
                  <a:lnTo>
                    <a:pt x="2739771" y="17773"/>
                  </a:lnTo>
                  <a:lnTo>
                    <a:pt x="2752725" y="48948"/>
                  </a:lnTo>
                  <a:lnTo>
                    <a:pt x="2752725" y="2398976"/>
                  </a:lnTo>
                  <a:lnTo>
                    <a:pt x="2734913" y="2435009"/>
                  </a:lnTo>
                  <a:lnTo>
                    <a:pt x="2707195" y="2447591"/>
                  </a:lnTo>
                  <a:close/>
                </a:path>
              </a:pathLst>
            </a:custGeom>
            <a:solidFill>
              <a:srgbClr val="7D013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7281862" y="2166937"/>
              <a:ext cx="2752725" cy="2447925"/>
            </a:xfrm>
            <a:custGeom>
              <a:avLst/>
              <a:gdLst/>
              <a:ahLst/>
              <a:cxnLst/>
              <a:rect l="l" t="t" r="r" b="b"/>
              <a:pathLst>
                <a:path w="2752725" h="2447925">
                  <a:moveTo>
                    <a:pt x="0" y="2395537"/>
                  </a:moveTo>
                  <a:lnTo>
                    <a:pt x="0" y="52387"/>
                  </a:lnTo>
                  <a:lnTo>
                    <a:pt x="0" y="48948"/>
                  </a:lnTo>
                  <a:lnTo>
                    <a:pt x="333" y="45539"/>
                  </a:lnTo>
                  <a:lnTo>
                    <a:pt x="1009" y="42167"/>
                  </a:lnTo>
                  <a:lnTo>
                    <a:pt x="1676" y="38795"/>
                  </a:lnTo>
                  <a:lnTo>
                    <a:pt x="2667" y="35518"/>
                  </a:lnTo>
                  <a:lnTo>
                    <a:pt x="3990" y="32337"/>
                  </a:lnTo>
                  <a:lnTo>
                    <a:pt x="5305" y="29165"/>
                  </a:lnTo>
                  <a:lnTo>
                    <a:pt x="6915" y="26146"/>
                  </a:lnTo>
                  <a:lnTo>
                    <a:pt x="8829" y="23279"/>
                  </a:lnTo>
                  <a:lnTo>
                    <a:pt x="10734" y="20421"/>
                  </a:lnTo>
                  <a:lnTo>
                    <a:pt x="12915" y="17773"/>
                  </a:lnTo>
                  <a:lnTo>
                    <a:pt x="32337" y="3990"/>
                  </a:lnTo>
                  <a:lnTo>
                    <a:pt x="35518" y="2667"/>
                  </a:lnTo>
                  <a:lnTo>
                    <a:pt x="38795" y="1676"/>
                  </a:lnTo>
                  <a:lnTo>
                    <a:pt x="42167" y="1009"/>
                  </a:lnTo>
                  <a:lnTo>
                    <a:pt x="45539" y="333"/>
                  </a:lnTo>
                  <a:lnTo>
                    <a:pt x="48948" y="0"/>
                  </a:lnTo>
                  <a:lnTo>
                    <a:pt x="52387" y="0"/>
                  </a:lnTo>
                  <a:lnTo>
                    <a:pt x="2700337" y="0"/>
                  </a:lnTo>
                  <a:lnTo>
                    <a:pt x="2703766" y="0"/>
                  </a:lnTo>
                  <a:lnTo>
                    <a:pt x="2707195" y="333"/>
                  </a:lnTo>
                  <a:lnTo>
                    <a:pt x="2710529" y="1009"/>
                  </a:lnTo>
                  <a:lnTo>
                    <a:pt x="2713958" y="1676"/>
                  </a:lnTo>
                  <a:lnTo>
                    <a:pt x="2717196" y="2667"/>
                  </a:lnTo>
                  <a:lnTo>
                    <a:pt x="2720339" y="3990"/>
                  </a:lnTo>
                  <a:lnTo>
                    <a:pt x="2723578" y="5305"/>
                  </a:lnTo>
                  <a:lnTo>
                    <a:pt x="2750057" y="35518"/>
                  </a:lnTo>
                  <a:lnTo>
                    <a:pt x="2752725" y="48948"/>
                  </a:lnTo>
                  <a:lnTo>
                    <a:pt x="2752725" y="52387"/>
                  </a:lnTo>
                  <a:lnTo>
                    <a:pt x="2752725" y="2395537"/>
                  </a:lnTo>
                  <a:lnTo>
                    <a:pt x="2752725" y="2398976"/>
                  </a:lnTo>
                  <a:lnTo>
                    <a:pt x="2752344" y="2402385"/>
                  </a:lnTo>
                  <a:lnTo>
                    <a:pt x="2732341" y="2437180"/>
                  </a:lnTo>
                  <a:lnTo>
                    <a:pt x="2729483" y="2439095"/>
                  </a:lnTo>
                  <a:lnTo>
                    <a:pt x="2726626" y="2441009"/>
                  </a:lnTo>
                  <a:lnTo>
                    <a:pt x="2723578" y="2442619"/>
                  </a:lnTo>
                  <a:lnTo>
                    <a:pt x="2720339" y="2443934"/>
                  </a:lnTo>
                  <a:lnTo>
                    <a:pt x="2717196" y="2445258"/>
                  </a:lnTo>
                  <a:lnTo>
                    <a:pt x="2713958" y="2446248"/>
                  </a:lnTo>
                  <a:lnTo>
                    <a:pt x="2710529" y="2446915"/>
                  </a:lnTo>
                  <a:lnTo>
                    <a:pt x="2707195" y="2447591"/>
                  </a:lnTo>
                  <a:lnTo>
                    <a:pt x="2703766" y="2447925"/>
                  </a:lnTo>
                  <a:lnTo>
                    <a:pt x="2700337" y="2447925"/>
                  </a:lnTo>
                  <a:lnTo>
                    <a:pt x="52387" y="2447925"/>
                  </a:lnTo>
                  <a:lnTo>
                    <a:pt x="48948" y="2447925"/>
                  </a:lnTo>
                  <a:lnTo>
                    <a:pt x="45539" y="2447591"/>
                  </a:lnTo>
                  <a:lnTo>
                    <a:pt x="42167" y="2446915"/>
                  </a:lnTo>
                  <a:lnTo>
                    <a:pt x="38795" y="2446248"/>
                  </a:lnTo>
                  <a:lnTo>
                    <a:pt x="35518" y="2445248"/>
                  </a:lnTo>
                  <a:lnTo>
                    <a:pt x="32337" y="2443934"/>
                  </a:lnTo>
                  <a:lnTo>
                    <a:pt x="29156" y="2442619"/>
                  </a:lnTo>
                  <a:lnTo>
                    <a:pt x="15344" y="2432580"/>
                  </a:lnTo>
                  <a:lnTo>
                    <a:pt x="12915" y="2430151"/>
                  </a:lnTo>
                  <a:lnTo>
                    <a:pt x="10734" y="2427503"/>
                  </a:lnTo>
                  <a:lnTo>
                    <a:pt x="8829" y="2424645"/>
                  </a:lnTo>
                  <a:lnTo>
                    <a:pt x="6915" y="2421778"/>
                  </a:lnTo>
                  <a:lnTo>
                    <a:pt x="5305" y="2418759"/>
                  </a:lnTo>
                  <a:lnTo>
                    <a:pt x="3990" y="2415587"/>
                  </a:lnTo>
                  <a:lnTo>
                    <a:pt x="2667" y="2412406"/>
                  </a:lnTo>
                  <a:lnTo>
                    <a:pt x="1676" y="2409129"/>
                  </a:lnTo>
                  <a:lnTo>
                    <a:pt x="1009" y="2405757"/>
                  </a:lnTo>
                  <a:lnTo>
                    <a:pt x="333" y="2402385"/>
                  </a:lnTo>
                  <a:lnTo>
                    <a:pt x="0" y="2398976"/>
                  </a:lnTo>
                  <a:lnTo>
                    <a:pt x="0" y="2395537"/>
                  </a:lnTo>
                  <a:close/>
                </a:path>
              </a:pathLst>
            </a:custGeom>
            <a:ln w="9525">
              <a:solidFill>
                <a:srgbClr val="97014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/>
          <p:cNvSpPr txBox="1"/>
          <p:nvPr/>
        </p:nvSpPr>
        <p:spPr>
          <a:xfrm>
            <a:off x="7457576" y="2312352"/>
            <a:ext cx="1955164" cy="29908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800" spc="-80" b="1">
                <a:solidFill>
                  <a:srgbClr val="E4DFDE"/>
                </a:solidFill>
                <a:latin typeface="Arial"/>
                <a:cs typeface="Arial"/>
              </a:rPr>
              <a:t>Large</a:t>
            </a:r>
            <a:r>
              <a:rPr dirty="0" sz="1800" spc="-215" b="1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800" spc="-85" b="1">
                <a:solidFill>
                  <a:srgbClr val="E4DFDE"/>
                </a:solidFill>
                <a:latin typeface="Arial"/>
                <a:cs typeface="Arial"/>
              </a:rPr>
              <a:t>Corporations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457576" y="2728823"/>
            <a:ext cx="2338070" cy="167322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 marR="5080">
              <a:lnSpc>
                <a:spcPct val="154000"/>
              </a:lnSpc>
              <a:spcBef>
                <a:spcPts val="130"/>
              </a:spcBef>
            </a:pP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Shopify's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platform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can be 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used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by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large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corporations  </a:t>
            </a:r>
            <a:r>
              <a:rPr dirty="0" sz="1400" spc="-30">
                <a:solidFill>
                  <a:srgbClr val="E4DFDE"/>
                </a:solidFill>
                <a:latin typeface="Arial"/>
                <a:cs typeface="Arial"/>
              </a:rPr>
              <a:t>as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well,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especially</a:t>
            </a:r>
            <a:r>
              <a:rPr dirty="0" sz="1400" spc="-11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those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with 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multiple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brands </a:t>
            </a:r>
            <a:r>
              <a:rPr dirty="0" sz="1400" spc="65">
                <a:solidFill>
                  <a:srgbClr val="E4DFDE"/>
                </a:solidFill>
                <a:latin typeface="Arial"/>
                <a:cs typeface="Arial"/>
              </a:rPr>
              <a:t>or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product 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lines.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75863" y="446309"/>
            <a:ext cx="7027545" cy="57213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5"/>
              <a:t>How</a:t>
            </a:r>
            <a:r>
              <a:rPr dirty="0" spc="-295"/>
              <a:t> </a:t>
            </a:r>
            <a:r>
              <a:rPr dirty="0" spc="-135"/>
              <a:t>Users</a:t>
            </a:r>
            <a:r>
              <a:rPr dirty="0" spc="-280"/>
              <a:t> </a:t>
            </a:r>
            <a:r>
              <a:rPr dirty="0" spc="-80"/>
              <a:t>Make</a:t>
            </a:r>
            <a:r>
              <a:rPr dirty="0" spc="-280"/>
              <a:t> </a:t>
            </a:r>
            <a:r>
              <a:rPr dirty="0" spc="-130"/>
              <a:t>Money</a:t>
            </a:r>
            <a:r>
              <a:rPr dirty="0" spc="-325"/>
              <a:t> </a:t>
            </a:r>
            <a:r>
              <a:rPr dirty="0" spc="-150"/>
              <a:t>on</a:t>
            </a:r>
            <a:r>
              <a:rPr dirty="0" spc="-330"/>
              <a:t> </a:t>
            </a:r>
            <a:r>
              <a:rPr dirty="0" spc="-125"/>
              <a:t>Shopify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095500" y="1457325"/>
            <a:ext cx="7239000" cy="7972425"/>
            <a:chOff x="2095500" y="1457325"/>
            <a:chExt cx="7239000" cy="7972425"/>
          </a:xfrm>
        </p:grpSpPr>
        <p:sp>
          <p:nvSpPr>
            <p:cNvPr id="4" name="object 4"/>
            <p:cNvSpPr/>
            <p:nvPr/>
          </p:nvSpPr>
          <p:spPr>
            <a:xfrm>
              <a:off x="2095500" y="1457340"/>
              <a:ext cx="2914649" cy="291461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6419850" y="1457325"/>
              <a:ext cx="2914649" cy="291463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095500" y="6515100"/>
              <a:ext cx="2914649" cy="291464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6419850" y="6515100"/>
              <a:ext cx="2914649" cy="291464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1634086" y="4512627"/>
            <a:ext cx="3797300" cy="143256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44450">
              <a:lnSpc>
                <a:spcPct val="100000"/>
              </a:lnSpc>
              <a:spcBef>
                <a:spcPts val="90"/>
              </a:spcBef>
            </a:pPr>
            <a:r>
              <a:rPr dirty="0" sz="1800" spc="-90" b="1">
                <a:solidFill>
                  <a:srgbClr val="FFFFFF"/>
                </a:solidFill>
                <a:latin typeface="Arial"/>
                <a:cs typeface="Arial"/>
              </a:rPr>
              <a:t>Sales</a:t>
            </a:r>
            <a:r>
              <a:rPr dirty="0" sz="1800" spc="-1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105" b="1">
                <a:solidFill>
                  <a:srgbClr val="FFFFFF"/>
                </a:solidFill>
                <a:latin typeface="Arial"/>
                <a:cs typeface="Arial"/>
              </a:rPr>
              <a:t>Funnel</a:t>
            </a:r>
            <a:endParaRPr sz="1800">
              <a:latin typeface="Arial"/>
              <a:cs typeface="Arial"/>
            </a:endParaRPr>
          </a:p>
          <a:p>
            <a:pPr algn="ctr" marL="12700" marR="5080" indent="-3175">
              <a:lnSpc>
                <a:spcPct val="154000"/>
              </a:lnSpc>
              <a:spcBef>
                <a:spcPts val="1160"/>
              </a:spcBef>
            </a:pPr>
            <a:r>
              <a:rPr dirty="0" sz="1400" spc="-15">
                <a:solidFill>
                  <a:srgbClr val="E4DFDE"/>
                </a:solidFill>
                <a:latin typeface="Arial"/>
                <a:cs typeface="Arial"/>
              </a:rPr>
              <a:t>Users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can</a:t>
            </a:r>
            <a:r>
              <a:rPr dirty="0" sz="1400" spc="-7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create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a</a:t>
            </a:r>
            <a:r>
              <a:rPr dirty="0" sz="1400" spc="-10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15">
                <a:solidFill>
                  <a:srgbClr val="E4DFDE"/>
                </a:solidFill>
                <a:latin typeface="Arial"/>
                <a:cs typeface="Arial"/>
              </a:rPr>
              <a:t>sales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funnel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on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</a:t>
            </a:r>
            <a:r>
              <a:rPr dirty="0" sz="1400" spc="-10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 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increase</a:t>
            </a:r>
            <a:r>
              <a:rPr dirty="0" sz="1400" spc="-11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their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revenue,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such</a:t>
            </a:r>
            <a:r>
              <a:rPr dirty="0" sz="1400" spc="-6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30">
                <a:solidFill>
                  <a:srgbClr val="E4DFDE"/>
                </a:solidFill>
                <a:latin typeface="Arial"/>
                <a:cs typeface="Arial"/>
              </a:rPr>
              <a:t>as</a:t>
            </a:r>
            <a:r>
              <a:rPr dirty="0" sz="1400" spc="-8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offering</a:t>
            </a:r>
            <a:r>
              <a:rPr dirty="0" sz="1400" spc="-6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upsells  </a:t>
            </a:r>
            <a:r>
              <a:rPr dirty="0" sz="1400" spc="65">
                <a:solidFill>
                  <a:srgbClr val="E4DFDE"/>
                </a:solidFill>
                <a:latin typeface="Arial"/>
                <a:cs typeface="Arial"/>
              </a:rPr>
              <a:t>or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discounts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for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multiple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purchases.</a:t>
            </a:r>
            <a:endParaRPr sz="14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941463" y="4512627"/>
            <a:ext cx="3839845" cy="143256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38735">
              <a:lnSpc>
                <a:spcPct val="100000"/>
              </a:lnSpc>
              <a:spcBef>
                <a:spcPts val="90"/>
              </a:spcBef>
            </a:pPr>
            <a:r>
              <a:rPr dirty="0" sz="1800" spc="-25" b="1">
                <a:solidFill>
                  <a:srgbClr val="FFFFFF"/>
                </a:solidFill>
                <a:latin typeface="Arial"/>
                <a:cs typeface="Arial"/>
              </a:rPr>
              <a:t>Affiliate</a:t>
            </a:r>
            <a:r>
              <a:rPr dirty="0" sz="1800" spc="-1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75" b="1">
                <a:solidFill>
                  <a:srgbClr val="FFFFFF"/>
                </a:solidFill>
                <a:latin typeface="Arial"/>
                <a:cs typeface="Arial"/>
              </a:rPr>
              <a:t>Marketing</a:t>
            </a:r>
            <a:endParaRPr sz="1800">
              <a:latin typeface="Arial"/>
              <a:cs typeface="Arial"/>
            </a:endParaRPr>
          </a:p>
          <a:p>
            <a:pPr algn="ctr" marL="12700" marR="5080" indent="-1905">
              <a:lnSpc>
                <a:spcPct val="154000"/>
              </a:lnSpc>
              <a:spcBef>
                <a:spcPts val="1160"/>
              </a:spcBef>
            </a:pP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allows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users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create </a:t>
            </a:r>
            <a:r>
              <a:rPr dirty="0" sz="1400" spc="-5">
                <a:solidFill>
                  <a:srgbClr val="E4DFDE"/>
                </a:solidFill>
                <a:latin typeface="Arial"/>
                <a:cs typeface="Arial"/>
              </a:rPr>
              <a:t>an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affiliate 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program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</a:t>
            </a:r>
            <a:r>
              <a:rPr dirty="0" sz="1400" spc="-6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incentivize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users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6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promote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their 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products.</a:t>
            </a:r>
            <a:endParaRPr sz="14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743624" y="9570402"/>
            <a:ext cx="3579495" cy="143256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41275">
              <a:lnSpc>
                <a:spcPct val="100000"/>
              </a:lnSpc>
              <a:spcBef>
                <a:spcPts val="90"/>
              </a:spcBef>
            </a:pPr>
            <a:r>
              <a:rPr dirty="0" sz="1800" spc="-90" b="1">
                <a:solidFill>
                  <a:srgbClr val="FFFFFF"/>
                </a:solidFill>
                <a:latin typeface="Arial"/>
                <a:cs typeface="Arial"/>
              </a:rPr>
              <a:t>Dropshipping</a:t>
            </a:r>
            <a:endParaRPr sz="1800">
              <a:latin typeface="Arial"/>
              <a:cs typeface="Arial"/>
            </a:endParaRPr>
          </a:p>
          <a:p>
            <a:pPr algn="ctr" marL="12700" marR="5080" indent="-3810">
              <a:lnSpc>
                <a:spcPct val="151800"/>
              </a:lnSpc>
              <a:spcBef>
                <a:spcPts val="1270"/>
              </a:spcBef>
            </a:pPr>
            <a:r>
              <a:rPr dirty="0" sz="1400" spc="-15">
                <a:solidFill>
                  <a:srgbClr val="E4DFDE"/>
                </a:solidFill>
                <a:latin typeface="Arial"/>
                <a:cs typeface="Arial"/>
              </a:rPr>
              <a:t>Users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can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use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Shopify's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dropshipping 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integration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6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sell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products</a:t>
            </a:r>
            <a:r>
              <a:rPr dirty="0" sz="1400" spc="-9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from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65">
                <a:solidFill>
                  <a:srgbClr val="E4DFDE"/>
                </a:solidFill>
                <a:latin typeface="Arial"/>
                <a:cs typeface="Arial"/>
              </a:rPr>
              <a:t>third-party 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suppliers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0">
                <a:solidFill>
                  <a:srgbClr val="E4DFDE"/>
                </a:solidFill>
                <a:latin typeface="Arial"/>
                <a:cs typeface="Arial"/>
              </a:rPr>
              <a:t>without</a:t>
            </a:r>
            <a:r>
              <a:rPr dirty="0" sz="1400" spc="-11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holding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inventory.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103388" y="9570402"/>
            <a:ext cx="3509645" cy="143256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46355">
              <a:lnSpc>
                <a:spcPct val="100000"/>
              </a:lnSpc>
              <a:spcBef>
                <a:spcPts val="90"/>
              </a:spcBef>
            </a:pPr>
            <a:r>
              <a:rPr dirty="0" sz="1800" spc="-75" b="1">
                <a:solidFill>
                  <a:srgbClr val="FFFFFF"/>
                </a:solidFill>
                <a:latin typeface="Arial"/>
                <a:cs typeface="Arial"/>
              </a:rPr>
              <a:t>Subscription</a:t>
            </a:r>
            <a:r>
              <a:rPr dirty="0" sz="1800" spc="-1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80" b="1">
                <a:solidFill>
                  <a:srgbClr val="FFFFFF"/>
                </a:solidFill>
                <a:latin typeface="Arial"/>
                <a:cs typeface="Arial"/>
              </a:rPr>
              <a:t>Model</a:t>
            </a:r>
            <a:endParaRPr sz="1800">
              <a:latin typeface="Arial"/>
              <a:cs typeface="Arial"/>
            </a:endParaRPr>
          </a:p>
          <a:p>
            <a:pPr algn="ctr" marL="12700" marR="5080">
              <a:lnSpc>
                <a:spcPct val="151800"/>
              </a:lnSpc>
              <a:spcBef>
                <a:spcPts val="1270"/>
              </a:spcBef>
            </a:pPr>
            <a:r>
              <a:rPr dirty="0" sz="1400" spc="-15">
                <a:solidFill>
                  <a:srgbClr val="E4DFDE"/>
                </a:solidFill>
                <a:latin typeface="Arial"/>
                <a:cs typeface="Arial"/>
              </a:rPr>
              <a:t>Users</a:t>
            </a:r>
            <a:r>
              <a:rPr dirty="0" sz="1400" spc="-10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can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set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up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a</a:t>
            </a:r>
            <a:r>
              <a:rPr dirty="0" sz="1400" spc="-10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subscription</a:t>
            </a:r>
            <a:r>
              <a:rPr dirty="0" sz="1400" spc="-8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model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on 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</a:t>
            </a:r>
            <a:r>
              <a:rPr dirty="0" sz="1400" spc="-10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6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provide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predictable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revenue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 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create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a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loyal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customer</a:t>
            </a:r>
            <a:r>
              <a:rPr dirty="0" sz="1400" spc="-12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base.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429999" cy="68008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0"/>
            <a:ext cx="11430000" cy="6800850"/>
          </a:xfrm>
          <a:custGeom>
            <a:avLst/>
            <a:gdLst/>
            <a:ahLst/>
            <a:cxnLst/>
            <a:rect l="l" t="t" r="r" b="b"/>
            <a:pathLst>
              <a:path w="11430000" h="6800850">
                <a:moveTo>
                  <a:pt x="11430000" y="6800850"/>
                </a:moveTo>
                <a:lnTo>
                  <a:pt x="0" y="6800850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6800850"/>
                </a:lnTo>
                <a:close/>
              </a:path>
            </a:pathLst>
          </a:custGeom>
          <a:solidFill>
            <a:srgbClr val="0C0C0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762" y="4762"/>
            <a:ext cx="11420475" cy="6791325"/>
          </a:xfrm>
          <a:custGeom>
            <a:avLst/>
            <a:gdLst/>
            <a:ahLst/>
            <a:cxnLst/>
            <a:rect l="l" t="t" r="r" b="b"/>
            <a:pathLst>
              <a:path w="11420475" h="6791325">
                <a:moveTo>
                  <a:pt x="0" y="0"/>
                </a:moveTo>
                <a:lnTo>
                  <a:pt x="11420475" y="0"/>
                </a:lnTo>
                <a:lnTo>
                  <a:pt x="11420475" y="6791325"/>
                </a:lnTo>
                <a:lnTo>
                  <a:pt x="0" y="6791325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56505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70420" y="446309"/>
            <a:ext cx="4326255" cy="57213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90"/>
              <a:t>The </a:t>
            </a:r>
            <a:r>
              <a:rPr dirty="0" spc="-125"/>
              <a:t>Future </a:t>
            </a:r>
            <a:r>
              <a:rPr dirty="0" spc="-70"/>
              <a:t>of</a:t>
            </a:r>
            <a:r>
              <a:rPr dirty="0" spc="-715"/>
              <a:t> </a:t>
            </a:r>
            <a:r>
              <a:rPr dirty="0" spc="-125"/>
              <a:t>Shopify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685800" y="1352549"/>
            <a:ext cx="3390900" cy="409575"/>
            <a:chOff x="685800" y="1352549"/>
            <a:chExt cx="3390900" cy="409575"/>
          </a:xfrm>
        </p:grpSpPr>
        <p:sp>
          <p:nvSpPr>
            <p:cNvPr id="7" name="object 7"/>
            <p:cNvSpPr/>
            <p:nvPr/>
          </p:nvSpPr>
          <p:spPr>
            <a:xfrm>
              <a:off x="690562" y="1357312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351101" y="400050"/>
                  </a:moveTo>
                  <a:lnTo>
                    <a:pt x="48948" y="400050"/>
                  </a:lnTo>
                  <a:lnTo>
                    <a:pt x="45540" y="399716"/>
                  </a:lnTo>
                  <a:lnTo>
                    <a:pt x="10739" y="379628"/>
                  </a:lnTo>
                  <a:lnTo>
                    <a:pt x="0" y="351101"/>
                  </a:lnTo>
                  <a:lnTo>
                    <a:pt x="0" y="48948"/>
                  </a:lnTo>
                  <a:lnTo>
                    <a:pt x="17776" y="12915"/>
                  </a:lnTo>
                  <a:lnTo>
                    <a:pt x="48948" y="0"/>
                  </a:lnTo>
                  <a:lnTo>
                    <a:pt x="351101" y="0"/>
                  </a:lnTo>
                  <a:lnTo>
                    <a:pt x="387134" y="17773"/>
                  </a:lnTo>
                  <a:lnTo>
                    <a:pt x="400050" y="48948"/>
                  </a:lnTo>
                  <a:lnTo>
                    <a:pt x="400050" y="351101"/>
                  </a:lnTo>
                  <a:lnTo>
                    <a:pt x="382276" y="387134"/>
                  </a:lnTo>
                  <a:lnTo>
                    <a:pt x="354510" y="399716"/>
                  </a:lnTo>
                  <a:close/>
                </a:path>
              </a:pathLst>
            </a:custGeom>
            <a:solidFill>
              <a:srgbClr val="7D013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690562" y="1357312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47662"/>
                  </a:moveTo>
                  <a:lnTo>
                    <a:pt x="0" y="52387"/>
                  </a:lnTo>
                  <a:lnTo>
                    <a:pt x="0" y="48948"/>
                  </a:lnTo>
                  <a:lnTo>
                    <a:pt x="335" y="45539"/>
                  </a:lnTo>
                  <a:lnTo>
                    <a:pt x="1006" y="42167"/>
                  </a:lnTo>
                  <a:lnTo>
                    <a:pt x="1677" y="38795"/>
                  </a:lnTo>
                  <a:lnTo>
                    <a:pt x="2670" y="35518"/>
                  </a:lnTo>
                  <a:lnTo>
                    <a:pt x="23282" y="8829"/>
                  </a:lnTo>
                  <a:lnTo>
                    <a:pt x="26142" y="6915"/>
                  </a:lnTo>
                  <a:lnTo>
                    <a:pt x="29161" y="5305"/>
                  </a:lnTo>
                  <a:lnTo>
                    <a:pt x="32339" y="3990"/>
                  </a:lnTo>
                  <a:lnTo>
                    <a:pt x="35517" y="2667"/>
                  </a:lnTo>
                  <a:lnTo>
                    <a:pt x="38793" y="1676"/>
                  </a:lnTo>
                  <a:lnTo>
                    <a:pt x="42167" y="1009"/>
                  </a:lnTo>
                  <a:lnTo>
                    <a:pt x="45540" y="333"/>
                  </a:lnTo>
                  <a:lnTo>
                    <a:pt x="48948" y="0"/>
                  </a:lnTo>
                  <a:lnTo>
                    <a:pt x="52387" y="0"/>
                  </a:lnTo>
                  <a:lnTo>
                    <a:pt x="347662" y="0"/>
                  </a:lnTo>
                  <a:lnTo>
                    <a:pt x="351101" y="0"/>
                  </a:lnTo>
                  <a:lnTo>
                    <a:pt x="354510" y="333"/>
                  </a:lnTo>
                  <a:lnTo>
                    <a:pt x="357882" y="1009"/>
                  </a:lnTo>
                  <a:lnTo>
                    <a:pt x="361254" y="1676"/>
                  </a:lnTo>
                  <a:lnTo>
                    <a:pt x="364531" y="2667"/>
                  </a:lnTo>
                  <a:lnTo>
                    <a:pt x="367712" y="3990"/>
                  </a:lnTo>
                  <a:lnTo>
                    <a:pt x="370884" y="5305"/>
                  </a:lnTo>
                  <a:lnTo>
                    <a:pt x="396059" y="32337"/>
                  </a:lnTo>
                  <a:lnTo>
                    <a:pt x="397382" y="35518"/>
                  </a:lnTo>
                  <a:lnTo>
                    <a:pt x="398373" y="38795"/>
                  </a:lnTo>
                  <a:lnTo>
                    <a:pt x="399040" y="42167"/>
                  </a:lnTo>
                  <a:lnTo>
                    <a:pt x="399716" y="45539"/>
                  </a:lnTo>
                  <a:lnTo>
                    <a:pt x="400050" y="48948"/>
                  </a:lnTo>
                  <a:lnTo>
                    <a:pt x="400050" y="52387"/>
                  </a:lnTo>
                  <a:lnTo>
                    <a:pt x="400050" y="347662"/>
                  </a:lnTo>
                  <a:lnTo>
                    <a:pt x="400050" y="351101"/>
                  </a:lnTo>
                  <a:lnTo>
                    <a:pt x="399716" y="354510"/>
                  </a:lnTo>
                  <a:lnTo>
                    <a:pt x="399040" y="357882"/>
                  </a:lnTo>
                  <a:lnTo>
                    <a:pt x="398373" y="361254"/>
                  </a:lnTo>
                  <a:lnTo>
                    <a:pt x="397382" y="364531"/>
                  </a:lnTo>
                  <a:lnTo>
                    <a:pt x="396059" y="367712"/>
                  </a:lnTo>
                  <a:lnTo>
                    <a:pt x="394744" y="370884"/>
                  </a:lnTo>
                  <a:lnTo>
                    <a:pt x="367712" y="396059"/>
                  </a:lnTo>
                  <a:lnTo>
                    <a:pt x="364531" y="397382"/>
                  </a:lnTo>
                  <a:lnTo>
                    <a:pt x="361254" y="398373"/>
                  </a:lnTo>
                  <a:lnTo>
                    <a:pt x="357882" y="399040"/>
                  </a:lnTo>
                  <a:lnTo>
                    <a:pt x="354510" y="399716"/>
                  </a:lnTo>
                  <a:lnTo>
                    <a:pt x="351101" y="400050"/>
                  </a:lnTo>
                  <a:lnTo>
                    <a:pt x="347662" y="400050"/>
                  </a:lnTo>
                  <a:lnTo>
                    <a:pt x="52387" y="400050"/>
                  </a:lnTo>
                  <a:lnTo>
                    <a:pt x="48948" y="400050"/>
                  </a:lnTo>
                  <a:lnTo>
                    <a:pt x="45540" y="399716"/>
                  </a:lnTo>
                  <a:lnTo>
                    <a:pt x="42167" y="399040"/>
                  </a:lnTo>
                  <a:lnTo>
                    <a:pt x="38793" y="398373"/>
                  </a:lnTo>
                  <a:lnTo>
                    <a:pt x="23282" y="391220"/>
                  </a:lnTo>
                  <a:lnTo>
                    <a:pt x="20422" y="389305"/>
                  </a:lnTo>
                  <a:lnTo>
                    <a:pt x="1006" y="357882"/>
                  </a:lnTo>
                  <a:lnTo>
                    <a:pt x="335" y="354510"/>
                  </a:lnTo>
                  <a:lnTo>
                    <a:pt x="0" y="351101"/>
                  </a:lnTo>
                  <a:lnTo>
                    <a:pt x="0" y="347662"/>
                  </a:lnTo>
                  <a:close/>
                </a:path>
              </a:pathLst>
            </a:custGeom>
            <a:ln w="9525">
              <a:solidFill>
                <a:srgbClr val="970148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3671887" y="1357312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351101" y="400050"/>
                  </a:moveTo>
                  <a:lnTo>
                    <a:pt x="48948" y="400050"/>
                  </a:lnTo>
                  <a:lnTo>
                    <a:pt x="45539" y="399716"/>
                  </a:lnTo>
                  <a:lnTo>
                    <a:pt x="10734" y="379628"/>
                  </a:lnTo>
                  <a:lnTo>
                    <a:pt x="0" y="351101"/>
                  </a:lnTo>
                  <a:lnTo>
                    <a:pt x="0" y="48948"/>
                  </a:lnTo>
                  <a:lnTo>
                    <a:pt x="17773" y="12915"/>
                  </a:lnTo>
                  <a:lnTo>
                    <a:pt x="48948" y="0"/>
                  </a:lnTo>
                  <a:lnTo>
                    <a:pt x="351101" y="0"/>
                  </a:lnTo>
                  <a:lnTo>
                    <a:pt x="387134" y="17773"/>
                  </a:lnTo>
                  <a:lnTo>
                    <a:pt x="400050" y="48948"/>
                  </a:lnTo>
                  <a:lnTo>
                    <a:pt x="400050" y="351101"/>
                  </a:lnTo>
                  <a:lnTo>
                    <a:pt x="382276" y="387134"/>
                  </a:lnTo>
                  <a:lnTo>
                    <a:pt x="354510" y="399716"/>
                  </a:lnTo>
                  <a:close/>
                </a:path>
              </a:pathLst>
            </a:custGeom>
            <a:solidFill>
              <a:srgbClr val="7D013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3671887" y="1357312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47662"/>
                  </a:moveTo>
                  <a:lnTo>
                    <a:pt x="0" y="52387"/>
                  </a:lnTo>
                  <a:lnTo>
                    <a:pt x="0" y="48948"/>
                  </a:lnTo>
                  <a:lnTo>
                    <a:pt x="333" y="45539"/>
                  </a:lnTo>
                  <a:lnTo>
                    <a:pt x="1009" y="42167"/>
                  </a:lnTo>
                  <a:lnTo>
                    <a:pt x="1676" y="38795"/>
                  </a:lnTo>
                  <a:lnTo>
                    <a:pt x="2666" y="35518"/>
                  </a:lnTo>
                  <a:lnTo>
                    <a:pt x="3990" y="32337"/>
                  </a:lnTo>
                  <a:lnTo>
                    <a:pt x="5305" y="29165"/>
                  </a:lnTo>
                  <a:lnTo>
                    <a:pt x="6915" y="26146"/>
                  </a:lnTo>
                  <a:lnTo>
                    <a:pt x="8829" y="23279"/>
                  </a:lnTo>
                  <a:lnTo>
                    <a:pt x="10744" y="20421"/>
                  </a:lnTo>
                  <a:lnTo>
                    <a:pt x="12915" y="17773"/>
                  </a:lnTo>
                  <a:lnTo>
                    <a:pt x="15344" y="15344"/>
                  </a:lnTo>
                  <a:lnTo>
                    <a:pt x="17773" y="12915"/>
                  </a:lnTo>
                  <a:lnTo>
                    <a:pt x="32337" y="3990"/>
                  </a:lnTo>
                  <a:lnTo>
                    <a:pt x="35518" y="2667"/>
                  </a:lnTo>
                  <a:lnTo>
                    <a:pt x="38795" y="1676"/>
                  </a:lnTo>
                  <a:lnTo>
                    <a:pt x="42167" y="1009"/>
                  </a:lnTo>
                  <a:lnTo>
                    <a:pt x="45539" y="333"/>
                  </a:lnTo>
                  <a:lnTo>
                    <a:pt x="48948" y="0"/>
                  </a:lnTo>
                  <a:lnTo>
                    <a:pt x="52387" y="0"/>
                  </a:lnTo>
                  <a:lnTo>
                    <a:pt x="347662" y="0"/>
                  </a:lnTo>
                  <a:lnTo>
                    <a:pt x="351101" y="0"/>
                  </a:lnTo>
                  <a:lnTo>
                    <a:pt x="354510" y="333"/>
                  </a:lnTo>
                  <a:lnTo>
                    <a:pt x="357882" y="1009"/>
                  </a:lnTo>
                  <a:lnTo>
                    <a:pt x="361254" y="1676"/>
                  </a:lnTo>
                  <a:lnTo>
                    <a:pt x="364531" y="2667"/>
                  </a:lnTo>
                  <a:lnTo>
                    <a:pt x="367712" y="3990"/>
                  </a:lnTo>
                  <a:lnTo>
                    <a:pt x="370884" y="5305"/>
                  </a:lnTo>
                  <a:lnTo>
                    <a:pt x="384705" y="15344"/>
                  </a:lnTo>
                  <a:lnTo>
                    <a:pt x="387134" y="17773"/>
                  </a:lnTo>
                  <a:lnTo>
                    <a:pt x="399040" y="42167"/>
                  </a:lnTo>
                  <a:lnTo>
                    <a:pt x="399716" y="45539"/>
                  </a:lnTo>
                  <a:lnTo>
                    <a:pt x="400050" y="48948"/>
                  </a:lnTo>
                  <a:lnTo>
                    <a:pt x="400050" y="52387"/>
                  </a:lnTo>
                  <a:lnTo>
                    <a:pt x="400050" y="347662"/>
                  </a:lnTo>
                  <a:lnTo>
                    <a:pt x="400050" y="351101"/>
                  </a:lnTo>
                  <a:lnTo>
                    <a:pt x="399716" y="354510"/>
                  </a:lnTo>
                  <a:lnTo>
                    <a:pt x="399040" y="357882"/>
                  </a:lnTo>
                  <a:lnTo>
                    <a:pt x="398373" y="361254"/>
                  </a:lnTo>
                  <a:lnTo>
                    <a:pt x="384705" y="384705"/>
                  </a:lnTo>
                  <a:lnTo>
                    <a:pt x="382276" y="387134"/>
                  </a:lnTo>
                  <a:lnTo>
                    <a:pt x="367712" y="396059"/>
                  </a:lnTo>
                  <a:lnTo>
                    <a:pt x="364531" y="397382"/>
                  </a:lnTo>
                  <a:lnTo>
                    <a:pt x="361254" y="398373"/>
                  </a:lnTo>
                  <a:lnTo>
                    <a:pt x="357882" y="399040"/>
                  </a:lnTo>
                  <a:lnTo>
                    <a:pt x="354510" y="399716"/>
                  </a:lnTo>
                  <a:lnTo>
                    <a:pt x="351101" y="400050"/>
                  </a:lnTo>
                  <a:lnTo>
                    <a:pt x="347662" y="400050"/>
                  </a:lnTo>
                  <a:lnTo>
                    <a:pt x="52387" y="400050"/>
                  </a:lnTo>
                  <a:lnTo>
                    <a:pt x="48948" y="400050"/>
                  </a:lnTo>
                  <a:lnTo>
                    <a:pt x="45539" y="399716"/>
                  </a:lnTo>
                  <a:lnTo>
                    <a:pt x="42167" y="399040"/>
                  </a:lnTo>
                  <a:lnTo>
                    <a:pt x="38795" y="398373"/>
                  </a:lnTo>
                  <a:lnTo>
                    <a:pt x="15344" y="384705"/>
                  </a:lnTo>
                  <a:lnTo>
                    <a:pt x="12915" y="382276"/>
                  </a:lnTo>
                  <a:lnTo>
                    <a:pt x="10734" y="379628"/>
                  </a:lnTo>
                  <a:lnTo>
                    <a:pt x="8829" y="376770"/>
                  </a:lnTo>
                  <a:lnTo>
                    <a:pt x="6915" y="373903"/>
                  </a:lnTo>
                  <a:lnTo>
                    <a:pt x="5305" y="370884"/>
                  </a:lnTo>
                  <a:lnTo>
                    <a:pt x="3990" y="367712"/>
                  </a:lnTo>
                  <a:lnTo>
                    <a:pt x="2666" y="364531"/>
                  </a:lnTo>
                  <a:lnTo>
                    <a:pt x="1676" y="361254"/>
                  </a:lnTo>
                  <a:lnTo>
                    <a:pt x="1009" y="357882"/>
                  </a:lnTo>
                  <a:lnTo>
                    <a:pt x="333" y="354510"/>
                  </a:lnTo>
                  <a:lnTo>
                    <a:pt x="0" y="351101"/>
                  </a:lnTo>
                  <a:lnTo>
                    <a:pt x="0" y="347662"/>
                  </a:lnTo>
                  <a:close/>
                </a:path>
              </a:pathLst>
            </a:custGeom>
            <a:ln w="9525">
              <a:solidFill>
                <a:srgbClr val="97014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/>
          <p:nvPr/>
        </p:nvSpPr>
        <p:spPr>
          <a:xfrm>
            <a:off x="1262459" y="1417002"/>
            <a:ext cx="2188210" cy="208978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800" spc="-90" b="1">
                <a:solidFill>
                  <a:srgbClr val="E4DFDE"/>
                </a:solidFill>
                <a:latin typeface="Arial"/>
                <a:cs typeface="Arial"/>
              </a:rPr>
              <a:t>Continued</a:t>
            </a:r>
            <a:r>
              <a:rPr dirty="0" sz="1800" spc="-160" b="1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800" spc="-95" b="1">
                <a:solidFill>
                  <a:srgbClr val="E4DFDE"/>
                </a:solidFill>
                <a:latin typeface="Arial"/>
                <a:cs typeface="Arial"/>
              </a:rPr>
              <a:t>Growth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54000"/>
              </a:lnSpc>
              <a:spcBef>
                <a:spcPts val="1160"/>
              </a:spcBef>
            </a:pP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Shopify's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user </a:t>
            </a:r>
            <a:r>
              <a:rPr dirty="0" sz="1400" spc="-10">
                <a:solidFill>
                  <a:srgbClr val="E4DFDE"/>
                </a:solidFill>
                <a:latin typeface="Arial"/>
                <a:cs typeface="Arial"/>
              </a:rPr>
              <a:t>base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 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revenue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continue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grow 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year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over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20">
                <a:solidFill>
                  <a:srgbClr val="E4DFDE"/>
                </a:solidFill>
                <a:latin typeface="Arial"/>
                <a:cs typeface="Arial"/>
              </a:rPr>
              <a:t>year,</a:t>
            </a:r>
            <a:r>
              <a:rPr dirty="0" sz="1400" spc="-12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indicating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25">
                <a:solidFill>
                  <a:srgbClr val="E4DFDE"/>
                </a:solidFill>
                <a:latin typeface="Arial"/>
                <a:cs typeface="Arial"/>
              </a:rPr>
              <a:t>a 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promising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future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for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the 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company.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22970" y="1333372"/>
            <a:ext cx="3139440" cy="353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59100" algn="l"/>
              </a:tabLst>
            </a:pPr>
            <a:r>
              <a:rPr dirty="0" sz="2150" spc="-340" b="1">
                <a:solidFill>
                  <a:srgbClr val="E4DFDE"/>
                </a:solidFill>
                <a:latin typeface="Arial"/>
                <a:cs typeface="Arial"/>
              </a:rPr>
              <a:t>1</a:t>
            </a:r>
            <a:r>
              <a:rPr dirty="0" sz="2150" spc="-340" b="1">
                <a:solidFill>
                  <a:srgbClr val="E4DFDE"/>
                </a:solidFill>
                <a:latin typeface="Arial"/>
                <a:cs typeface="Arial"/>
              </a:rPr>
              <a:t>	</a:t>
            </a:r>
            <a:r>
              <a:rPr dirty="0" sz="2150" spc="114" b="1">
                <a:solidFill>
                  <a:srgbClr val="E4DFDE"/>
                </a:solidFill>
                <a:latin typeface="Arial"/>
                <a:cs typeface="Arial"/>
              </a:rPr>
              <a:t>2</a:t>
            </a:r>
            <a:endParaRPr sz="21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42298" y="1394904"/>
            <a:ext cx="2214245" cy="27311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205104">
              <a:lnSpc>
                <a:spcPct val="107600"/>
              </a:lnSpc>
              <a:spcBef>
                <a:spcPts val="100"/>
              </a:spcBef>
            </a:pPr>
            <a:r>
              <a:rPr dirty="0" sz="1800" spc="-85" b="1">
                <a:solidFill>
                  <a:srgbClr val="E4DFDE"/>
                </a:solidFill>
                <a:latin typeface="Arial"/>
                <a:cs typeface="Arial"/>
              </a:rPr>
              <a:t>Expansion </a:t>
            </a:r>
            <a:r>
              <a:rPr dirty="0" sz="1800" spc="-55" b="1">
                <a:solidFill>
                  <a:srgbClr val="E4DFDE"/>
                </a:solidFill>
                <a:latin typeface="Arial"/>
                <a:cs typeface="Arial"/>
              </a:rPr>
              <a:t>into</a:t>
            </a:r>
            <a:r>
              <a:rPr dirty="0" sz="1800" spc="-285" b="1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800" spc="-75" b="1">
                <a:solidFill>
                  <a:srgbClr val="E4DFDE"/>
                </a:solidFill>
                <a:latin typeface="Arial"/>
                <a:cs typeface="Arial"/>
              </a:rPr>
              <a:t>New  </a:t>
            </a:r>
            <a:r>
              <a:rPr dirty="0" sz="1800" spc="-85" b="1">
                <a:solidFill>
                  <a:srgbClr val="E4DFDE"/>
                </a:solidFill>
                <a:latin typeface="Arial"/>
                <a:cs typeface="Arial"/>
              </a:rPr>
              <a:t>Markets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53600"/>
              </a:lnSpc>
              <a:spcBef>
                <a:spcPts val="1165"/>
              </a:spcBef>
            </a:pP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 </a:t>
            </a:r>
            <a:r>
              <a:rPr dirty="0" sz="1400" spc="-5">
                <a:solidFill>
                  <a:srgbClr val="E4DFDE"/>
                </a:solidFill>
                <a:latin typeface="Arial"/>
                <a:cs typeface="Arial"/>
              </a:rPr>
              <a:t>has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expanded 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beyond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its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e-commerce 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platform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provide  additional</a:t>
            </a:r>
            <a:r>
              <a:rPr dirty="0" sz="1400" spc="-10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services</a:t>
            </a:r>
            <a:r>
              <a:rPr dirty="0" sz="1400" spc="-10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such</a:t>
            </a:r>
            <a:r>
              <a:rPr dirty="0" sz="1400" spc="-8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30">
                <a:solidFill>
                  <a:srgbClr val="E4DFDE"/>
                </a:solidFill>
                <a:latin typeface="Arial"/>
                <a:cs typeface="Arial"/>
              </a:rPr>
              <a:t>as 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point-of-sale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solutions</a:t>
            </a:r>
            <a:r>
              <a:rPr dirty="0" sz="1400" spc="-30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 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marketing</a:t>
            </a:r>
            <a:r>
              <a:rPr dirty="0" sz="1400" spc="-8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tools.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685800" y="4600574"/>
            <a:ext cx="409575" cy="409575"/>
            <a:chOff x="685800" y="4600574"/>
            <a:chExt cx="409575" cy="409575"/>
          </a:xfrm>
        </p:grpSpPr>
        <p:sp>
          <p:nvSpPr>
            <p:cNvPr id="15" name="object 15"/>
            <p:cNvSpPr/>
            <p:nvPr/>
          </p:nvSpPr>
          <p:spPr>
            <a:xfrm>
              <a:off x="690562" y="4605337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351101" y="400050"/>
                  </a:moveTo>
                  <a:lnTo>
                    <a:pt x="48948" y="400050"/>
                  </a:lnTo>
                  <a:lnTo>
                    <a:pt x="45540" y="399716"/>
                  </a:lnTo>
                  <a:lnTo>
                    <a:pt x="10739" y="379628"/>
                  </a:lnTo>
                  <a:lnTo>
                    <a:pt x="0" y="351101"/>
                  </a:lnTo>
                  <a:lnTo>
                    <a:pt x="0" y="48948"/>
                  </a:lnTo>
                  <a:lnTo>
                    <a:pt x="17776" y="12906"/>
                  </a:lnTo>
                  <a:lnTo>
                    <a:pt x="48948" y="0"/>
                  </a:lnTo>
                  <a:lnTo>
                    <a:pt x="351101" y="0"/>
                  </a:lnTo>
                  <a:lnTo>
                    <a:pt x="387134" y="17773"/>
                  </a:lnTo>
                  <a:lnTo>
                    <a:pt x="400050" y="48948"/>
                  </a:lnTo>
                  <a:lnTo>
                    <a:pt x="400050" y="351101"/>
                  </a:lnTo>
                  <a:lnTo>
                    <a:pt x="382276" y="387134"/>
                  </a:lnTo>
                  <a:lnTo>
                    <a:pt x="354510" y="399716"/>
                  </a:lnTo>
                  <a:close/>
                </a:path>
              </a:pathLst>
            </a:custGeom>
            <a:solidFill>
              <a:srgbClr val="7D013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690562" y="4605337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47662"/>
                  </a:moveTo>
                  <a:lnTo>
                    <a:pt x="0" y="52387"/>
                  </a:lnTo>
                  <a:lnTo>
                    <a:pt x="0" y="48948"/>
                  </a:lnTo>
                  <a:lnTo>
                    <a:pt x="335" y="45539"/>
                  </a:lnTo>
                  <a:lnTo>
                    <a:pt x="1006" y="42167"/>
                  </a:lnTo>
                  <a:lnTo>
                    <a:pt x="1677" y="38795"/>
                  </a:lnTo>
                  <a:lnTo>
                    <a:pt x="2670" y="35518"/>
                  </a:lnTo>
                  <a:lnTo>
                    <a:pt x="15343" y="15344"/>
                  </a:lnTo>
                  <a:lnTo>
                    <a:pt x="17776" y="12906"/>
                  </a:lnTo>
                  <a:lnTo>
                    <a:pt x="20422" y="10744"/>
                  </a:lnTo>
                  <a:lnTo>
                    <a:pt x="23282" y="8829"/>
                  </a:lnTo>
                  <a:lnTo>
                    <a:pt x="26142" y="6915"/>
                  </a:lnTo>
                  <a:lnTo>
                    <a:pt x="29161" y="5305"/>
                  </a:lnTo>
                  <a:lnTo>
                    <a:pt x="32339" y="3990"/>
                  </a:lnTo>
                  <a:lnTo>
                    <a:pt x="35517" y="2666"/>
                  </a:lnTo>
                  <a:lnTo>
                    <a:pt x="38793" y="1676"/>
                  </a:lnTo>
                  <a:lnTo>
                    <a:pt x="42167" y="1009"/>
                  </a:lnTo>
                  <a:lnTo>
                    <a:pt x="45540" y="333"/>
                  </a:lnTo>
                  <a:lnTo>
                    <a:pt x="48948" y="0"/>
                  </a:lnTo>
                  <a:lnTo>
                    <a:pt x="52387" y="0"/>
                  </a:lnTo>
                  <a:lnTo>
                    <a:pt x="347662" y="0"/>
                  </a:lnTo>
                  <a:lnTo>
                    <a:pt x="351101" y="0"/>
                  </a:lnTo>
                  <a:lnTo>
                    <a:pt x="354510" y="333"/>
                  </a:lnTo>
                  <a:lnTo>
                    <a:pt x="357882" y="1009"/>
                  </a:lnTo>
                  <a:lnTo>
                    <a:pt x="361254" y="1676"/>
                  </a:lnTo>
                  <a:lnTo>
                    <a:pt x="364531" y="2666"/>
                  </a:lnTo>
                  <a:lnTo>
                    <a:pt x="367712" y="3990"/>
                  </a:lnTo>
                  <a:lnTo>
                    <a:pt x="370884" y="5305"/>
                  </a:lnTo>
                  <a:lnTo>
                    <a:pt x="384705" y="15344"/>
                  </a:lnTo>
                  <a:lnTo>
                    <a:pt x="387134" y="17773"/>
                  </a:lnTo>
                  <a:lnTo>
                    <a:pt x="396059" y="32337"/>
                  </a:lnTo>
                  <a:lnTo>
                    <a:pt x="397382" y="35518"/>
                  </a:lnTo>
                  <a:lnTo>
                    <a:pt x="398373" y="38795"/>
                  </a:lnTo>
                  <a:lnTo>
                    <a:pt x="399040" y="42167"/>
                  </a:lnTo>
                  <a:lnTo>
                    <a:pt x="399716" y="45539"/>
                  </a:lnTo>
                  <a:lnTo>
                    <a:pt x="400050" y="48948"/>
                  </a:lnTo>
                  <a:lnTo>
                    <a:pt x="400050" y="52387"/>
                  </a:lnTo>
                  <a:lnTo>
                    <a:pt x="400050" y="347662"/>
                  </a:lnTo>
                  <a:lnTo>
                    <a:pt x="400050" y="351101"/>
                  </a:lnTo>
                  <a:lnTo>
                    <a:pt x="399716" y="354510"/>
                  </a:lnTo>
                  <a:lnTo>
                    <a:pt x="399040" y="357882"/>
                  </a:lnTo>
                  <a:lnTo>
                    <a:pt x="398373" y="361254"/>
                  </a:lnTo>
                  <a:lnTo>
                    <a:pt x="397382" y="364531"/>
                  </a:lnTo>
                  <a:lnTo>
                    <a:pt x="396059" y="367712"/>
                  </a:lnTo>
                  <a:lnTo>
                    <a:pt x="394744" y="370884"/>
                  </a:lnTo>
                  <a:lnTo>
                    <a:pt x="384705" y="384705"/>
                  </a:lnTo>
                  <a:lnTo>
                    <a:pt x="382276" y="387134"/>
                  </a:lnTo>
                  <a:lnTo>
                    <a:pt x="357882" y="399040"/>
                  </a:lnTo>
                  <a:lnTo>
                    <a:pt x="354510" y="399716"/>
                  </a:lnTo>
                  <a:lnTo>
                    <a:pt x="351101" y="400050"/>
                  </a:lnTo>
                  <a:lnTo>
                    <a:pt x="347662" y="400050"/>
                  </a:lnTo>
                  <a:lnTo>
                    <a:pt x="52387" y="400050"/>
                  </a:lnTo>
                  <a:lnTo>
                    <a:pt x="48948" y="400050"/>
                  </a:lnTo>
                  <a:lnTo>
                    <a:pt x="45540" y="399716"/>
                  </a:lnTo>
                  <a:lnTo>
                    <a:pt x="42167" y="399040"/>
                  </a:lnTo>
                  <a:lnTo>
                    <a:pt x="38793" y="398373"/>
                  </a:lnTo>
                  <a:lnTo>
                    <a:pt x="23282" y="391220"/>
                  </a:lnTo>
                  <a:lnTo>
                    <a:pt x="20422" y="389305"/>
                  </a:lnTo>
                  <a:lnTo>
                    <a:pt x="17776" y="387134"/>
                  </a:lnTo>
                  <a:lnTo>
                    <a:pt x="15343" y="384705"/>
                  </a:lnTo>
                  <a:lnTo>
                    <a:pt x="12911" y="382276"/>
                  </a:lnTo>
                  <a:lnTo>
                    <a:pt x="1006" y="357882"/>
                  </a:lnTo>
                  <a:lnTo>
                    <a:pt x="335" y="354510"/>
                  </a:lnTo>
                  <a:lnTo>
                    <a:pt x="0" y="351101"/>
                  </a:lnTo>
                  <a:lnTo>
                    <a:pt x="0" y="347662"/>
                  </a:lnTo>
                  <a:close/>
                </a:path>
              </a:pathLst>
            </a:custGeom>
            <a:ln w="9525">
              <a:solidFill>
                <a:srgbClr val="97014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/>
          <p:cNvSpPr txBox="1"/>
          <p:nvPr/>
        </p:nvSpPr>
        <p:spPr>
          <a:xfrm>
            <a:off x="794395" y="4581397"/>
            <a:ext cx="189230" cy="353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50" spc="90" b="1">
                <a:solidFill>
                  <a:srgbClr val="E4DFDE"/>
                </a:solidFill>
                <a:latin typeface="Arial"/>
                <a:cs typeface="Arial"/>
              </a:rPr>
              <a:t>3</a:t>
            </a:r>
            <a:endParaRPr sz="215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262459" y="4665027"/>
            <a:ext cx="4787900" cy="143256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800" spc="-70" b="1">
                <a:solidFill>
                  <a:srgbClr val="E4DFDE"/>
                </a:solidFill>
                <a:latin typeface="Arial"/>
                <a:cs typeface="Arial"/>
              </a:rPr>
              <a:t>Innovative</a:t>
            </a:r>
            <a:r>
              <a:rPr dirty="0" sz="1800" spc="-190" b="1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800" spc="-100" b="1">
                <a:solidFill>
                  <a:srgbClr val="E4DFDE"/>
                </a:solidFill>
                <a:latin typeface="Arial"/>
                <a:cs typeface="Arial"/>
              </a:rPr>
              <a:t>Features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54000"/>
              </a:lnSpc>
              <a:spcBef>
                <a:spcPts val="1160"/>
              </a:spcBef>
            </a:pP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</a:t>
            </a:r>
            <a:r>
              <a:rPr dirty="0" sz="1400" spc="-10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is</a:t>
            </a:r>
            <a:r>
              <a:rPr dirty="0" sz="1400" spc="-8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E4DFDE"/>
                </a:solidFill>
                <a:latin typeface="Arial"/>
                <a:cs typeface="Arial"/>
              </a:rPr>
              <a:t>constantly</a:t>
            </a:r>
            <a:r>
              <a:rPr dirty="0" sz="1400" spc="-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innovating,</a:t>
            </a:r>
            <a:r>
              <a:rPr dirty="0" sz="1400" spc="-114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with</a:t>
            </a:r>
            <a:r>
              <a:rPr dirty="0" sz="1400" spc="-7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new</a:t>
            </a:r>
            <a:r>
              <a:rPr dirty="0" sz="1400" spc="-6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features</a:t>
            </a:r>
            <a:r>
              <a:rPr dirty="0" sz="1400" spc="-8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such</a:t>
            </a:r>
            <a:r>
              <a:rPr dirty="0" sz="1400" spc="-7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-30">
                <a:solidFill>
                  <a:srgbClr val="E4DFDE"/>
                </a:solidFill>
                <a:latin typeface="Arial"/>
                <a:cs typeface="Arial"/>
              </a:rPr>
              <a:t>as 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augmented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reality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voice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search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improve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the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user 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experience.</a:t>
            </a:r>
            <a:endParaRPr sz="140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7143750" y="0"/>
            <a:ext cx="4286249" cy="680084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75863" y="1446434"/>
            <a:ext cx="3289935" cy="57213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Related</a:t>
            </a:r>
            <a:r>
              <a:rPr dirty="0" spc="-335"/>
              <a:t> </a:t>
            </a:r>
            <a:r>
              <a:rPr dirty="0" spc="-120"/>
              <a:t>Content</a:t>
            </a:r>
          </a:p>
        </p:txBody>
      </p:sp>
      <p:sp>
        <p:nvSpPr>
          <p:cNvPr id="3" name="object 3"/>
          <p:cNvSpPr/>
          <p:nvPr/>
        </p:nvSpPr>
        <p:spPr>
          <a:xfrm>
            <a:off x="1438275" y="3467100"/>
            <a:ext cx="57150" cy="819150"/>
          </a:xfrm>
          <a:custGeom>
            <a:avLst/>
            <a:gdLst/>
            <a:ahLst/>
            <a:cxnLst/>
            <a:rect l="l" t="t" r="r" b="b"/>
            <a:pathLst>
              <a:path w="57150" h="819150">
                <a:moveTo>
                  <a:pt x="57150" y="786790"/>
                </a:moveTo>
                <a:lnTo>
                  <a:pt x="32359" y="762000"/>
                </a:lnTo>
                <a:lnTo>
                  <a:pt x="24777" y="762000"/>
                </a:lnTo>
                <a:lnTo>
                  <a:pt x="0" y="786790"/>
                </a:lnTo>
                <a:lnTo>
                  <a:pt x="0" y="794372"/>
                </a:lnTo>
                <a:lnTo>
                  <a:pt x="24777" y="819150"/>
                </a:lnTo>
                <a:lnTo>
                  <a:pt x="32359" y="819150"/>
                </a:lnTo>
                <a:lnTo>
                  <a:pt x="57150" y="794372"/>
                </a:lnTo>
                <a:lnTo>
                  <a:pt x="57150" y="786790"/>
                </a:lnTo>
                <a:close/>
              </a:path>
              <a:path w="57150" h="819150">
                <a:moveTo>
                  <a:pt x="57150" y="405790"/>
                </a:moveTo>
                <a:lnTo>
                  <a:pt x="32359" y="381000"/>
                </a:lnTo>
                <a:lnTo>
                  <a:pt x="24777" y="381000"/>
                </a:lnTo>
                <a:lnTo>
                  <a:pt x="0" y="405790"/>
                </a:lnTo>
                <a:lnTo>
                  <a:pt x="0" y="413372"/>
                </a:lnTo>
                <a:lnTo>
                  <a:pt x="24777" y="438150"/>
                </a:lnTo>
                <a:lnTo>
                  <a:pt x="32359" y="438150"/>
                </a:lnTo>
                <a:lnTo>
                  <a:pt x="57150" y="413372"/>
                </a:lnTo>
                <a:lnTo>
                  <a:pt x="57150" y="405790"/>
                </a:lnTo>
                <a:close/>
              </a:path>
              <a:path w="57150" h="819150">
                <a:moveTo>
                  <a:pt x="57150" y="24790"/>
                </a:moveTo>
                <a:lnTo>
                  <a:pt x="32359" y="0"/>
                </a:lnTo>
                <a:lnTo>
                  <a:pt x="24777" y="0"/>
                </a:lnTo>
                <a:lnTo>
                  <a:pt x="0" y="24790"/>
                </a:lnTo>
                <a:lnTo>
                  <a:pt x="0" y="32372"/>
                </a:lnTo>
                <a:lnTo>
                  <a:pt x="24777" y="57150"/>
                </a:lnTo>
                <a:lnTo>
                  <a:pt x="32359" y="57150"/>
                </a:lnTo>
                <a:lnTo>
                  <a:pt x="57150" y="32372"/>
                </a:lnTo>
                <a:lnTo>
                  <a:pt x="57150" y="24790"/>
                </a:lnTo>
                <a:close/>
              </a:path>
            </a:pathLst>
          </a:custGeom>
          <a:solidFill>
            <a:srgbClr val="E4DFD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375863" y="2385085"/>
            <a:ext cx="2572385" cy="196977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7600"/>
              </a:lnSpc>
              <a:spcBef>
                <a:spcPts val="95"/>
              </a:spcBef>
            </a:pPr>
            <a:r>
              <a:rPr dirty="0" sz="2150" spc="-70" b="1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dirty="0" sz="2150" spc="-229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150" spc="-70" b="1">
                <a:solidFill>
                  <a:srgbClr val="FFFFFF"/>
                </a:solidFill>
                <a:latin typeface="Arial"/>
                <a:cs typeface="Arial"/>
              </a:rPr>
              <a:t>Benefits</a:t>
            </a:r>
            <a:r>
              <a:rPr dirty="0" sz="2150" spc="-2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150" spc="-60" b="1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dirty="0" sz="2150" spc="-2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150" spc="-114" b="1">
                <a:solidFill>
                  <a:srgbClr val="FFFFFF"/>
                </a:solidFill>
                <a:latin typeface="Arial"/>
                <a:cs typeface="Arial"/>
              </a:rPr>
              <a:t>Using  </a:t>
            </a:r>
            <a:r>
              <a:rPr dirty="0" sz="2150" spc="-80" b="1">
                <a:solidFill>
                  <a:srgbClr val="FFFFFF"/>
                </a:solidFill>
                <a:latin typeface="Arial"/>
                <a:cs typeface="Arial"/>
              </a:rPr>
              <a:t>Shopify</a:t>
            </a:r>
            <a:endParaRPr sz="2150">
              <a:latin typeface="Arial"/>
              <a:cs typeface="Arial"/>
            </a:endParaRPr>
          </a:p>
          <a:p>
            <a:pPr marL="303530">
              <a:lnSpc>
                <a:spcPct val="100000"/>
              </a:lnSpc>
              <a:spcBef>
                <a:spcPts val="2070"/>
              </a:spcBef>
            </a:pPr>
            <a:r>
              <a:rPr dirty="0" sz="1400" spc="-30">
                <a:solidFill>
                  <a:srgbClr val="E4DFDE"/>
                </a:solidFill>
                <a:latin typeface="Arial"/>
                <a:cs typeface="Arial"/>
              </a:rPr>
              <a:t>Easy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14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use</a:t>
            </a:r>
            <a:endParaRPr sz="1400">
              <a:latin typeface="Arial"/>
              <a:cs typeface="Arial"/>
            </a:endParaRPr>
          </a:p>
          <a:p>
            <a:pPr marL="303530" marR="203200">
              <a:lnSpc>
                <a:spcPct val="178600"/>
              </a:lnSpc>
            </a:pP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Low </a:t>
            </a: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start-up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costs  </a:t>
            </a:r>
            <a:r>
              <a:rPr dirty="0" sz="1400" spc="20">
                <a:solidFill>
                  <a:srgbClr val="E4DFDE"/>
                </a:solidFill>
                <a:latin typeface="Arial"/>
                <a:cs typeface="Arial"/>
              </a:rPr>
              <a:t>Customizable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storefronts</a:t>
            </a:r>
            <a:endParaRPr sz="1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76750" y="3467100"/>
            <a:ext cx="57150" cy="819150"/>
          </a:xfrm>
          <a:custGeom>
            <a:avLst/>
            <a:gdLst/>
            <a:ahLst/>
            <a:cxnLst/>
            <a:rect l="l" t="t" r="r" b="b"/>
            <a:pathLst>
              <a:path w="57150" h="819150">
                <a:moveTo>
                  <a:pt x="57150" y="786790"/>
                </a:moveTo>
                <a:lnTo>
                  <a:pt x="32359" y="762000"/>
                </a:lnTo>
                <a:lnTo>
                  <a:pt x="24777" y="762000"/>
                </a:lnTo>
                <a:lnTo>
                  <a:pt x="0" y="786790"/>
                </a:lnTo>
                <a:lnTo>
                  <a:pt x="0" y="794372"/>
                </a:lnTo>
                <a:lnTo>
                  <a:pt x="24777" y="819150"/>
                </a:lnTo>
                <a:lnTo>
                  <a:pt x="32359" y="819150"/>
                </a:lnTo>
                <a:lnTo>
                  <a:pt x="57150" y="794372"/>
                </a:lnTo>
                <a:lnTo>
                  <a:pt x="57150" y="786790"/>
                </a:lnTo>
                <a:close/>
              </a:path>
              <a:path w="57150" h="819150">
                <a:moveTo>
                  <a:pt x="57150" y="405790"/>
                </a:moveTo>
                <a:lnTo>
                  <a:pt x="32359" y="381000"/>
                </a:lnTo>
                <a:lnTo>
                  <a:pt x="24777" y="381000"/>
                </a:lnTo>
                <a:lnTo>
                  <a:pt x="0" y="405790"/>
                </a:lnTo>
                <a:lnTo>
                  <a:pt x="0" y="413372"/>
                </a:lnTo>
                <a:lnTo>
                  <a:pt x="24777" y="438150"/>
                </a:lnTo>
                <a:lnTo>
                  <a:pt x="32359" y="438150"/>
                </a:lnTo>
                <a:lnTo>
                  <a:pt x="57150" y="413372"/>
                </a:lnTo>
                <a:lnTo>
                  <a:pt x="57150" y="405790"/>
                </a:lnTo>
                <a:close/>
              </a:path>
              <a:path w="57150" h="819150">
                <a:moveTo>
                  <a:pt x="57150" y="24790"/>
                </a:moveTo>
                <a:lnTo>
                  <a:pt x="32359" y="0"/>
                </a:lnTo>
                <a:lnTo>
                  <a:pt x="24777" y="0"/>
                </a:lnTo>
                <a:lnTo>
                  <a:pt x="0" y="24790"/>
                </a:lnTo>
                <a:lnTo>
                  <a:pt x="0" y="32372"/>
                </a:lnTo>
                <a:lnTo>
                  <a:pt x="24777" y="57150"/>
                </a:lnTo>
                <a:lnTo>
                  <a:pt x="32359" y="57150"/>
                </a:lnTo>
                <a:lnTo>
                  <a:pt x="57150" y="32372"/>
                </a:lnTo>
                <a:lnTo>
                  <a:pt x="57150" y="24790"/>
                </a:lnTo>
                <a:close/>
              </a:path>
            </a:pathLst>
          </a:custGeom>
          <a:solidFill>
            <a:srgbClr val="E4DFD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4417463" y="2385085"/>
            <a:ext cx="2545080" cy="196977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7600"/>
              </a:lnSpc>
              <a:spcBef>
                <a:spcPts val="95"/>
              </a:spcBef>
            </a:pPr>
            <a:r>
              <a:rPr dirty="0" sz="2150" spc="-80" b="1">
                <a:solidFill>
                  <a:srgbClr val="FFFFFF"/>
                </a:solidFill>
                <a:latin typeface="Arial"/>
                <a:cs typeface="Arial"/>
              </a:rPr>
              <a:t>Shopify </a:t>
            </a:r>
            <a:r>
              <a:rPr dirty="0" sz="2150" spc="-145" b="1">
                <a:solidFill>
                  <a:srgbClr val="FFFFFF"/>
                </a:solidFill>
                <a:latin typeface="Arial"/>
                <a:cs typeface="Arial"/>
              </a:rPr>
              <a:t>vs. </a:t>
            </a:r>
            <a:r>
              <a:rPr dirty="0" sz="2150" spc="-65" b="1">
                <a:solidFill>
                  <a:srgbClr val="FFFFFF"/>
                </a:solidFill>
                <a:latin typeface="Arial"/>
                <a:cs typeface="Arial"/>
              </a:rPr>
              <a:t>Other </a:t>
            </a:r>
            <a:r>
              <a:rPr dirty="0" sz="2150" spc="-30" b="1">
                <a:solidFill>
                  <a:srgbClr val="FFFFFF"/>
                </a:solidFill>
                <a:latin typeface="Arial"/>
                <a:cs typeface="Arial"/>
              </a:rPr>
              <a:t>E-  </a:t>
            </a:r>
            <a:r>
              <a:rPr dirty="0" sz="2150" spc="-110" b="1">
                <a:solidFill>
                  <a:srgbClr val="FFFFFF"/>
                </a:solidFill>
                <a:latin typeface="Arial"/>
                <a:cs typeface="Arial"/>
              </a:rPr>
              <a:t>Commerce</a:t>
            </a:r>
            <a:r>
              <a:rPr dirty="0" sz="2150" spc="-2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150" spc="-90" b="1">
                <a:solidFill>
                  <a:srgbClr val="FFFFFF"/>
                </a:solidFill>
                <a:latin typeface="Arial"/>
                <a:cs typeface="Arial"/>
              </a:rPr>
              <a:t>Platforms</a:t>
            </a:r>
            <a:endParaRPr sz="2150">
              <a:latin typeface="Arial"/>
              <a:cs typeface="Arial"/>
            </a:endParaRPr>
          </a:p>
          <a:p>
            <a:pPr marL="303530" marR="77470">
              <a:lnSpc>
                <a:spcPct val="178600"/>
              </a:lnSpc>
              <a:spcBef>
                <a:spcPts val="750"/>
              </a:spcBef>
            </a:pP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 </a:t>
            </a:r>
            <a:r>
              <a:rPr dirty="0" sz="1400" spc="-15">
                <a:solidFill>
                  <a:srgbClr val="E4DFDE"/>
                </a:solidFill>
                <a:latin typeface="Arial"/>
                <a:cs typeface="Arial"/>
              </a:rPr>
              <a:t>vs.</a:t>
            </a:r>
            <a:r>
              <a:rPr dirty="0" sz="1400" spc="-29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E4DFDE"/>
                </a:solidFill>
                <a:latin typeface="Arial"/>
                <a:cs typeface="Arial"/>
              </a:rPr>
              <a:t>WooCommerce 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 </a:t>
            </a:r>
            <a:r>
              <a:rPr dirty="0" sz="1400" spc="-15">
                <a:solidFill>
                  <a:srgbClr val="E4DFDE"/>
                </a:solidFill>
                <a:latin typeface="Arial"/>
                <a:cs typeface="Arial"/>
              </a:rPr>
              <a:t>vs. </a:t>
            </a:r>
            <a:r>
              <a:rPr dirty="0" sz="1400" spc="5">
                <a:solidFill>
                  <a:srgbClr val="E4DFDE"/>
                </a:solidFill>
                <a:latin typeface="Arial"/>
                <a:cs typeface="Arial"/>
              </a:rPr>
              <a:t>Magento  </a:t>
            </a:r>
            <a:r>
              <a:rPr dirty="0" sz="1400" spc="25">
                <a:solidFill>
                  <a:srgbClr val="E4DFDE"/>
                </a:solidFill>
                <a:latin typeface="Arial"/>
                <a:cs typeface="Arial"/>
              </a:rPr>
              <a:t>Shopify </a:t>
            </a:r>
            <a:r>
              <a:rPr dirty="0" sz="1400" spc="-15">
                <a:solidFill>
                  <a:srgbClr val="E4DFDE"/>
                </a:solidFill>
                <a:latin typeface="Arial"/>
                <a:cs typeface="Arial"/>
              </a:rPr>
              <a:t>vs.</a:t>
            </a:r>
            <a:r>
              <a:rPr dirty="0" sz="1400" spc="-26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BigCommerce</a:t>
            </a:r>
            <a:endParaRPr sz="14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515225" y="3467100"/>
            <a:ext cx="57150" cy="819150"/>
          </a:xfrm>
          <a:custGeom>
            <a:avLst/>
            <a:gdLst/>
            <a:ahLst/>
            <a:cxnLst/>
            <a:rect l="l" t="t" r="r" b="b"/>
            <a:pathLst>
              <a:path w="57150" h="819150">
                <a:moveTo>
                  <a:pt x="57150" y="786790"/>
                </a:moveTo>
                <a:lnTo>
                  <a:pt x="32359" y="762000"/>
                </a:lnTo>
                <a:lnTo>
                  <a:pt x="24777" y="762000"/>
                </a:lnTo>
                <a:lnTo>
                  <a:pt x="0" y="786790"/>
                </a:lnTo>
                <a:lnTo>
                  <a:pt x="0" y="794372"/>
                </a:lnTo>
                <a:lnTo>
                  <a:pt x="24777" y="819150"/>
                </a:lnTo>
                <a:lnTo>
                  <a:pt x="32359" y="819150"/>
                </a:lnTo>
                <a:lnTo>
                  <a:pt x="57150" y="794372"/>
                </a:lnTo>
                <a:lnTo>
                  <a:pt x="57150" y="786790"/>
                </a:lnTo>
                <a:close/>
              </a:path>
              <a:path w="57150" h="819150">
                <a:moveTo>
                  <a:pt x="57150" y="405790"/>
                </a:moveTo>
                <a:lnTo>
                  <a:pt x="32359" y="381000"/>
                </a:lnTo>
                <a:lnTo>
                  <a:pt x="24777" y="381000"/>
                </a:lnTo>
                <a:lnTo>
                  <a:pt x="0" y="405790"/>
                </a:lnTo>
                <a:lnTo>
                  <a:pt x="0" y="413372"/>
                </a:lnTo>
                <a:lnTo>
                  <a:pt x="24777" y="438150"/>
                </a:lnTo>
                <a:lnTo>
                  <a:pt x="32359" y="438150"/>
                </a:lnTo>
                <a:lnTo>
                  <a:pt x="57150" y="413372"/>
                </a:lnTo>
                <a:lnTo>
                  <a:pt x="57150" y="405790"/>
                </a:lnTo>
                <a:close/>
              </a:path>
              <a:path w="57150" h="819150">
                <a:moveTo>
                  <a:pt x="57150" y="24790"/>
                </a:moveTo>
                <a:lnTo>
                  <a:pt x="32359" y="0"/>
                </a:lnTo>
                <a:lnTo>
                  <a:pt x="24777" y="0"/>
                </a:lnTo>
                <a:lnTo>
                  <a:pt x="0" y="24790"/>
                </a:lnTo>
                <a:lnTo>
                  <a:pt x="0" y="32372"/>
                </a:lnTo>
                <a:lnTo>
                  <a:pt x="24777" y="57150"/>
                </a:lnTo>
                <a:lnTo>
                  <a:pt x="32359" y="57150"/>
                </a:lnTo>
                <a:lnTo>
                  <a:pt x="57150" y="32372"/>
                </a:lnTo>
                <a:lnTo>
                  <a:pt x="57150" y="24790"/>
                </a:lnTo>
                <a:close/>
              </a:path>
            </a:pathLst>
          </a:custGeom>
          <a:solidFill>
            <a:srgbClr val="E4DFD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7459062" y="2385085"/>
            <a:ext cx="2536190" cy="196977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300990">
              <a:lnSpc>
                <a:spcPct val="107600"/>
              </a:lnSpc>
              <a:spcBef>
                <a:spcPts val="95"/>
              </a:spcBef>
            </a:pPr>
            <a:r>
              <a:rPr dirty="0" sz="2150" spc="-95" b="1">
                <a:solidFill>
                  <a:srgbClr val="FFFFFF"/>
                </a:solidFill>
                <a:latin typeface="Arial"/>
                <a:cs typeface="Arial"/>
              </a:rPr>
              <a:t>Selling </a:t>
            </a:r>
            <a:r>
              <a:rPr dirty="0" sz="2150" spc="-114" b="1">
                <a:solidFill>
                  <a:srgbClr val="FFFFFF"/>
                </a:solidFill>
                <a:latin typeface="Arial"/>
                <a:cs typeface="Arial"/>
              </a:rPr>
              <a:t>on</a:t>
            </a:r>
            <a:r>
              <a:rPr dirty="0" sz="2150" spc="-3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150" spc="-105" b="1">
                <a:solidFill>
                  <a:srgbClr val="FFFFFF"/>
                </a:solidFill>
                <a:latin typeface="Arial"/>
                <a:cs typeface="Arial"/>
              </a:rPr>
              <a:t>Shopify:  Tips </a:t>
            </a:r>
            <a:r>
              <a:rPr dirty="0" sz="2150" spc="-30" b="1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2150" spc="-3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150" spc="-114" b="1">
                <a:solidFill>
                  <a:srgbClr val="FFFFFF"/>
                </a:solidFill>
                <a:latin typeface="Arial"/>
                <a:cs typeface="Arial"/>
              </a:rPr>
              <a:t>Tricks</a:t>
            </a:r>
            <a:endParaRPr sz="2150">
              <a:latin typeface="Arial"/>
              <a:cs typeface="Arial"/>
            </a:endParaRPr>
          </a:p>
          <a:p>
            <a:pPr algn="just" marL="303530" marR="5080">
              <a:lnSpc>
                <a:spcPct val="178600"/>
              </a:lnSpc>
              <a:spcBef>
                <a:spcPts val="750"/>
              </a:spcBef>
            </a:pPr>
            <a:r>
              <a:rPr dirty="0" sz="1400" spc="45">
                <a:solidFill>
                  <a:srgbClr val="E4DFDE"/>
                </a:solidFill>
                <a:latin typeface="Arial"/>
                <a:cs typeface="Arial"/>
              </a:rPr>
              <a:t>Optimizing </a:t>
            </a:r>
            <a:r>
              <a:rPr dirty="0" sz="1400" spc="60">
                <a:solidFill>
                  <a:srgbClr val="E4DFDE"/>
                </a:solidFill>
                <a:latin typeface="Arial"/>
                <a:cs typeface="Arial"/>
              </a:rPr>
              <a:t>product</a:t>
            </a:r>
            <a:r>
              <a:rPr dirty="0" sz="1400" spc="-26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listings 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Driving</a:t>
            </a:r>
            <a:r>
              <a:rPr dirty="0" sz="1400" spc="-8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E4DFDE"/>
                </a:solidFill>
                <a:latin typeface="Arial"/>
                <a:cs typeface="Arial"/>
              </a:rPr>
              <a:t>traffic</a:t>
            </a:r>
            <a:r>
              <a:rPr dirty="0" sz="1400" spc="-7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E4DFDE"/>
                </a:solidFill>
                <a:latin typeface="Arial"/>
                <a:cs typeface="Arial"/>
              </a:rPr>
              <a:t>to</a:t>
            </a:r>
            <a:r>
              <a:rPr dirty="0" sz="1400" spc="-7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E4DFDE"/>
                </a:solidFill>
                <a:latin typeface="Arial"/>
                <a:cs typeface="Arial"/>
              </a:rPr>
              <a:t>your</a:t>
            </a:r>
            <a:r>
              <a:rPr dirty="0" sz="1400" spc="-130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E4DFDE"/>
                </a:solidFill>
                <a:latin typeface="Arial"/>
                <a:cs typeface="Arial"/>
              </a:rPr>
              <a:t>store  </a:t>
            </a:r>
            <a:r>
              <a:rPr dirty="0" sz="1400" spc="15">
                <a:solidFill>
                  <a:srgbClr val="E4DFDE"/>
                </a:solidFill>
                <a:latin typeface="Arial"/>
                <a:cs typeface="Arial"/>
              </a:rPr>
              <a:t>Cross-selling </a:t>
            </a:r>
            <a:r>
              <a:rPr dirty="0" sz="1400" spc="10">
                <a:solidFill>
                  <a:srgbClr val="E4DFDE"/>
                </a:solidFill>
                <a:latin typeface="Arial"/>
                <a:cs typeface="Arial"/>
              </a:rPr>
              <a:t>and</a:t>
            </a:r>
            <a:r>
              <a:rPr dirty="0" sz="1400" spc="-175">
                <a:solidFill>
                  <a:srgbClr val="E4DFDE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E4DFDE"/>
                </a:solidFill>
                <a:latin typeface="Arial"/>
                <a:cs typeface="Arial"/>
              </a:rPr>
              <a:t>upselling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2023-04-27T13:49:20Z</dcterms:created>
  <dcterms:modified xsi:type="dcterms:W3CDTF">2023-04-27T13:49:20Z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2023-04-27T00:00:00Z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2023-04-27T00:00:00Z</vt:filetime>
  </property>
</Properties>
</file>